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8" r:id="rId3"/>
    <p:sldId id="272" r:id="rId4"/>
    <p:sldId id="279" r:id="rId5"/>
    <p:sldId id="281" r:id="rId6"/>
    <p:sldId id="277" r:id="rId7"/>
    <p:sldId id="280" r:id="rId8"/>
    <p:sldId id="276" r:id="rId9"/>
    <p:sldId id="278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7A0844-51AB-478D-A7F6-E7722E5203FD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89164-6D67-470F-9275-53FA56304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FD3641-B46D-4DCB-A1BA-1760BE7B5F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8675F-9B30-477E-80B5-3FE59B45304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E558D-0216-46A6-901A-16DF2CD00F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D95D46-6161-484D-9868-2BC8C52AE33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319B4D-9D19-4457-93F5-842FED22D38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153B8B-242C-4079-BF1A-77DA12FB0A4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C24DC9-A310-49C4-B97C-A44D4F331F9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AD1C09-BD26-4876-BB05-2FFA991892F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744CC8-163B-41D6-89F9-456A6C72FC8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035027-6134-41D2-B863-52FB2499DBC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04299-FDB2-4171-A595-33CC04A26DA4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F196-1A26-47C4-8103-57B37D2BC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4B3A-E7C3-4036-AFED-E4F111B51177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7378-9570-4657-8D06-FD3A11C4F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F042F-CD87-424F-9501-557FB436A8E1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98FA-5617-482D-A544-732F92350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C6961-CF3F-41B9-818A-8D6C4BE3A749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C30C5-9CCE-4B97-A006-5F0F8EE5B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0F33-60E1-462B-A8E2-83BE204F964A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DDAFB-1725-4FB7-8748-A4012B5F2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AEC3-14B3-4187-AA8D-FD6C2FE9B8A8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EC32B-5789-4B9B-8F62-635A4134B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58C1-AC53-4FE3-9594-E4615F70A60C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EC32E-8CA6-4189-B4C1-432F30B2E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72790-01F3-4DFA-A4A6-D77255F42659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6BFA-7DB1-4465-B2C9-A89A45586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97A8E-E742-4654-A587-ABD8CB7ED85B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713F-D696-4AC4-A68A-868925383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5A8C-351D-4BA1-844F-2023070C3817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05DE-B4AD-4FB0-8219-F1A0DA5BC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BE164-7AF5-477B-9DD3-E1E17511A407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7E3B-6266-43D1-8670-8B8A8A781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C2E2D4-30D6-487C-BE83-BF64C2816E45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4943FE-118B-4721-8B5A-FFE3307BC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1" r:id="rId4"/>
    <p:sldLayoutId id="2147483767" r:id="rId5"/>
    <p:sldLayoutId id="2147483762" r:id="rId6"/>
    <p:sldLayoutId id="2147483768" r:id="rId7"/>
    <p:sldLayoutId id="2147483769" r:id="rId8"/>
    <p:sldLayoutId id="2147483770" r:id="rId9"/>
    <p:sldLayoutId id="2147483763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c/Bouncing_ball_strobe_edit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a/Troms%C3%B8_library_-_2005-09-13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0/Parabolic_trough_solar_thermal_electric_power_plant_1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d/Coriolis_effect1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659907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Построение графика квадратичной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150"/>
            <a:ext cx="84582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Урок алгебры в 9 классе</a:t>
            </a:r>
            <a:endParaRPr lang="ru-RU" dirty="0"/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4572000" y="5589588"/>
            <a:ext cx="43021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ученица 9-Б класса</a:t>
            </a:r>
          </a:p>
          <a:p>
            <a:r>
              <a:rPr lang="ru-RU" dirty="0" smtClean="0"/>
              <a:t>Лебедева Анастасия</a:t>
            </a:r>
            <a:endParaRPr lang="ru-RU" dirty="0"/>
          </a:p>
        </p:txBody>
      </p:sp>
      <p:pic>
        <p:nvPicPr>
          <p:cNvPr id="6" name="Picture 12" descr="Рисунок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714620"/>
            <a:ext cx="1699615" cy="242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229600" cy="242888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Древняя  китайская мудрость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Скажи мне  - и я забуду,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Покажи мне - и я запомню,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Вовлеки меня – и я пойму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 smtClean="0"/>
          </a:p>
        </p:txBody>
      </p:sp>
      <p:pic>
        <p:nvPicPr>
          <p:cNvPr id="7173" name="Picture 5" descr="conference-2-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500438"/>
            <a:ext cx="3455987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71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2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2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2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ПОСТРОЕНИЯ ГРАФИКА КВАДРАТИЧНОЙ ФУНКЦИИ</a:t>
            </a:r>
            <a:endParaRPr lang="ru-RU" dirty="0"/>
          </a:p>
        </p:txBody>
      </p:sp>
      <p:sp>
        <p:nvSpPr>
          <p:cNvPr id="16387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00000"/>
                </a:solidFill>
              </a:rPr>
              <a:t>y = ax</a:t>
            </a:r>
            <a:r>
              <a:rPr lang="en-US" i="1" baseline="30000" smtClean="0">
                <a:solidFill>
                  <a:srgbClr val="C00000"/>
                </a:solidFill>
              </a:rPr>
              <a:t>2</a:t>
            </a:r>
            <a:r>
              <a:rPr lang="en-US" i="1" smtClean="0">
                <a:solidFill>
                  <a:srgbClr val="C00000"/>
                </a:solidFill>
              </a:rPr>
              <a:t>+bx+c</a:t>
            </a:r>
            <a:endParaRPr lang="ru-RU" i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i="1" smtClean="0"/>
              <a:t>Определить направление ветвей параболы</a:t>
            </a:r>
          </a:p>
          <a:p>
            <a:pPr eaLnBrk="1" hangingPunct="1"/>
            <a:r>
              <a:rPr lang="ru-RU" i="1" smtClean="0"/>
              <a:t>Определить координаты вершины параболы (</a:t>
            </a:r>
            <a:r>
              <a:rPr lang="en-US" i="1" smtClean="0"/>
              <a:t>m; n)</a:t>
            </a:r>
            <a:r>
              <a:rPr lang="ru-RU" i="1" smtClean="0"/>
              <a:t> и отметить ее в координатной плоскости: </a:t>
            </a:r>
            <a:r>
              <a:rPr lang="en-US" i="1" smtClean="0"/>
              <a:t> </a:t>
            </a:r>
            <a:r>
              <a:rPr lang="en-US" i="1" smtClean="0">
                <a:solidFill>
                  <a:srgbClr val="C00000"/>
                </a:solidFill>
              </a:rPr>
              <a:t>m = -b</a:t>
            </a:r>
            <a:r>
              <a:rPr lang="ru-RU" i="1" smtClean="0">
                <a:solidFill>
                  <a:srgbClr val="C00000"/>
                </a:solidFill>
              </a:rPr>
              <a:t>/</a:t>
            </a:r>
            <a:r>
              <a:rPr lang="en-US" i="1" smtClean="0">
                <a:solidFill>
                  <a:srgbClr val="C00000"/>
                </a:solidFill>
              </a:rPr>
              <a:t>2a; n = y(m)</a:t>
            </a:r>
            <a:endParaRPr lang="ru-RU" i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i="1" smtClean="0"/>
              <a:t>Построить несколько точек, принадлежащих параболе </a:t>
            </a:r>
          </a:p>
          <a:p>
            <a:pPr eaLnBrk="1" hangingPunct="1"/>
            <a:r>
              <a:rPr lang="ru-RU" i="1" smtClean="0"/>
              <a:t>Соединить отмеченные точки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477963" y="2576513"/>
            <a:ext cx="1973262" cy="2693987"/>
            <a:chOff x="1151" y="969"/>
            <a:chExt cx="1588" cy="2017"/>
          </a:xfrm>
        </p:grpSpPr>
        <p:sp>
          <p:nvSpPr>
            <p:cNvPr id="24683" name="Freeform 75"/>
            <p:cNvSpPr>
              <a:spLocks/>
            </p:cNvSpPr>
            <p:nvPr/>
          </p:nvSpPr>
          <p:spPr bwMode="auto">
            <a:xfrm>
              <a:off x="1151" y="969"/>
              <a:ext cx="988" cy="2017"/>
            </a:xfrm>
            <a:custGeom>
              <a:avLst/>
              <a:gdLst>
                <a:gd name="T0" fmla="*/ 9 w 1098"/>
                <a:gd name="T1" fmla="*/ 34 h 2674"/>
                <a:gd name="T2" fmla="*/ 18 w 1098"/>
                <a:gd name="T3" fmla="*/ 75 h 2674"/>
                <a:gd name="T4" fmla="*/ 31 w 1098"/>
                <a:gd name="T5" fmla="*/ 111 h 2674"/>
                <a:gd name="T6" fmla="*/ 40 w 1098"/>
                <a:gd name="T7" fmla="*/ 149 h 2674"/>
                <a:gd name="T8" fmla="*/ 52 w 1098"/>
                <a:gd name="T9" fmla="*/ 186 h 2674"/>
                <a:gd name="T10" fmla="*/ 66 w 1098"/>
                <a:gd name="T11" fmla="*/ 221 h 2674"/>
                <a:gd name="T12" fmla="*/ 75 w 1098"/>
                <a:gd name="T13" fmla="*/ 258 h 2674"/>
                <a:gd name="T14" fmla="*/ 87 w 1098"/>
                <a:gd name="T15" fmla="*/ 290 h 2674"/>
                <a:gd name="T16" fmla="*/ 96 w 1098"/>
                <a:gd name="T17" fmla="*/ 327 h 2674"/>
                <a:gd name="T18" fmla="*/ 109 w 1098"/>
                <a:gd name="T19" fmla="*/ 360 h 2674"/>
                <a:gd name="T20" fmla="*/ 118 w 1098"/>
                <a:gd name="T21" fmla="*/ 391 h 2674"/>
                <a:gd name="T22" fmla="*/ 131 w 1098"/>
                <a:gd name="T23" fmla="*/ 425 h 2674"/>
                <a:gd name="T24" fmla="*/ 140 w 1098"/>
                <a:gd name="T25" fmla="*/ 455 h 2674"/>
                <a:gd name="T26" fmla="*/ 153 w 1098"/>
                <a:gd name="T27" fmla="*/ 487 h 2674"/>
                <a:gd name="T28" fmla="*/ 166 w 1098"/>
                <a:gd name="T29" fmla="*/ 514 h 2674"/>
                <a:gd name="T30" fmla="*/ 175 w 1098"/>
                <a:gd name="T31" fmla="*/ 545 h 2674"/>
                <a:gd name="T32" fmla="*/ 188 w 1098"/>
                <a:gd name="T33" fmla="*/ 574 h 2674"/>
                <a:gd name="T34" fmla="*/ 197 w 1098"/>
                <a:gd name="T35" fmla="*/ 602 h 2674"/>
                <a:gd name="T36" fmla="*/ 210 w 1098"/>
                <a:gd name="T37" fmla="*/ 628 h 2674"/>
                <a:gd name="T38" fmla="*/ 219 w 1098"/>
                <a:gd name="T39" fmla="*/ 654 h 2674"/>
                <a:gd name="T40" fmla="*/ 231 w 1098"/>
                <a:gd name="T41" fmla="*/ 680 h 2674"/>
                <a:gd name="T42" fmla="*/ 240 w 1098"/>
                <a:gd name="T43" fmla="*/ 705 h 2674"/>
                <a:gd name="T44" fmla="*/ 254 w 1098"/>
                <a:gd name="T45" fmla="*/ 731 h 2674"/>
                <a:gd name="T46" fmla="*/ 266 w 1098"/>
                <a:gd name="T47" fmla="*/ 754 h 2674"/>
                <a:gd name="T48" fmla="*/ 275 w 1098"/>
                <a:gd name="T49" fmla="*/ 777 h 2674"/>
                <a:gd name="T50" fmla="*/ 288 w 1098"/>
                <a:gd name="T51" fmla="*/ 798 h 2674"/>
                <a:gd name="T52" fmla="*/ 297 w 1098"/>
                <a:gd name="T53" fmla="*/ 821 h 2674"/>
                <a:gd name="T54" fmla="*/ 310 w 1098"/>
                <a:gd name="T55" fmla="*/ 841 h 2674"/>
                <a:gd name="T56" fmla="*/ 319 w 1098"/>
                <a:gd name="T57" fmla="*/ 862 h 2674"/>
                <a:gd name="T58" fmla="*/ 332 w 1098"/>
                <a:gd name="T59" fmla="*/ 880 h 2674"/>
                <a:gd name="T60" fmla="*/ 341 w 1098"/>
                <a:gd name="T61" fmla="*/ 901 h 2674"/>
                <a:gd name="T62" fmla="*/ 354 w 1098"/>
                <a:gd name="T63" fmla="*/ 918 h 2674"/>
                <a:gd name="T64" fmla="*/ 368 w 1098"/>
                <a:gd name="T65" fmla="*/ 934 h 2674"/>
                <a:gd name="T66" fmla="*/ 376 w 1098"/>
                <a:gd name="T67" fmla="*/ 952 h 2674"/>
                <a:gd name="T68" fmla="*/ 390 w 1098"/>
                <a:gd name="T69" fmla="*/ 970 h 2674"/>
                <a:gd name="T70" fmla="*/ 402 w 1098"/>
                <a:gd name="T71" fmla="*/ 985 h 2674"/>
                <a:gd name="T72" fmla="*/ 416 w 1098"/>
                <a:gd name="T73" fmla="*/ 1004 h 2674"/>
                <a:gd name="T74" fmla="*/ 428 w 1098"/>
                <a:gd name="T75" fmla="*/ 1019 h 2674"/>
                <a:gd name="T76" fmla="*/ 441 w 1098"/>
                <a:gd name="T77" fmla="*/ 1036 h 2674"/>
                <a:gd name="T78" fmla="*/ 454 w 1098"/>
                <a:gd name="T79" fmla="*/ 1050 h 2674"/>
                <a:gd name="T80" fmla="*/ 468 w 1098"/>
                <a:gd name="T81" fmla="*/ 1060 h 2674"/>
                <a:gd name="T82" fmla="*/ 481 w 1098"/>
                <a:gd name="T83" fmla="*/ 1076 h 2674"/>
                <a:gd name="T84" fmla="*/ 498 w 1098"/>
                <a:gd name="T85" fmla="*/ 1088 h 2674"/>
                <a:gd name="T86" fmla="*/ 512 w 1098"/>
                <a:gd name="T87" fmla="*/ 1101 h 2674"/>
                <a:gd name="T88" fmla="*/ 529 w 1098"/>
                <a:gd name="T89" fmla="*/ 1112 h 2674"/>
                <a:gd name="T90" fmla="*/ 551 w 1098"/>
                <a:gd name="T91" fmla="*/ 1124 h 2674"/>
                <a:gd name="T92" fmla="*/ 572 w 1098"/>
                <a:gd name="T93" fmla="*/ 1134 h 2674"/>
                <a:gd name="T94" fmla="*/ 594 w 1098"/>
                <a:gd name="T95" fmla="*/ 1140 h 2674"/>
                <a:gd name="T96" fmla="*/ 621 w 1098"/>
                <a:gd name="T97" fmla="*/ 1145 h 2674"/>
                <a:gd name="T98" fmla="*/ 647 w 1098"/>
                <a:gd name="T99" fmla="*/ 1147 h 2674"/>
                <a:gd name="T100" fmla="*/ 673 w 1098"/>
                <a:gd name="T101" fmla="*/ 1145 h 2674"/>
                <a:gd name="T102" fmla="*/ 699 w 1098"/>
                <a:gd name="T103" fmla="*/ 1140 h 2674"/>
                <a:gd name="T104" fmla="*/ 722 w 1098"/>
                <a:gd name="T105" fmla="*/ 1132 h 2674"/>
                <a:gd name="T106" fmla="*/ 743 w 1098"/>
                <a:gd name="T107" fmla="*/ 1119 h 2674"/>
                <a:gd name="T108" fmla="*/ 765 w 1098"/>
                <a:gd name="T109" fmla="*/ 1107 h 2674"/>
                <a:gd name="T110" fmla="*/ 782 w 1098"/>
                <a:gd name="T111" fmla="*/ 1096 h 2674"/>
                <a:gd name="T112" fmla="*/ 800 w 1098"/>
                <a:gd name="T113" fmla="*/ 1080 h 26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98"/>
                <a:gd name="T172" fmla="*/ 0 h 2674"/>
                <a:gd name="T173" fmla="*/ 1098 w 1098"/>
                <a:gd name="T174" fmla="*/ 2674 h 26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98" h="2674">
                  <a:moveTo>
                    <a:pt x="0" y="0"/>
                  </a:move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6" y="54"/>
                  </a:lnTo>
                  <a:lnTo>
                    <a:pt x="6" y="66"/>
                  </a:lnTo>
                  <a:lnTo>
                    <a:pt x="12" y="78"/>
                  </a:lnTo>
                  <a:lnTo>
                    <a:pt x="12" y="96"/>
                  </a:lnTo>
                  <a:lnTo>
                    <a:pt x="12" y="108"/>
                  </a:lnTo>
                  <a:lnTo>
                    <a:pt x="18" y="120"/>
                  </a:lnTo>
                  <a:lnTo>
                    <a:pt x="18" y="132"/>
                  </a:lnTo>
                  <a:lnTo>
                    <a:pt x="24" y="144"/>
                  </a:lnTo>
                  <a:lnTo>
                    <a:pt x="24" y="156"/>
                  </a:lnTo>
                  <a:lnTo>
                    <a:pt x="24" y="174"/>
                  </a:lnTo>
                  <a:lnTo>
                    <a:pt x="30" y="186"/>
                  </a:lnTo>
                  <a:lnTo>
                    <a:pt x="30" y="198"/>
                  </a:lnTo>
                  <a:lnTo>
                    <a:pt x="30" y="210"/>
                  </a:lnTo>
                  <a:lnTo>
                    <a:pt x="36" y="222"/>
                  </a:lnTo>
                  <a:lnTo>
                    <a:pt x="36" y="234"/>
                  </a:lnTo>
                  <a:lnTo>
                    <a:pt x="36" y="246"/>
                  </a:lnTo>
                  <a:lnTo>
                    <a:pt x="42" y="258"/>
                  </a:lnTo>
                  <a:lnTo>
                    <a:pt x="42" y="276"/>
                  </a:lnTo>
                  <a:lnTo>
                    <a:pt x="48" y="288"/>
                  </a:lnTo>
                  <a:lnTo>
                    <a:pt x="48" y="300"/>
                  </a:lnTo>
                  <a:lnTo>
                    <a:pt x="48" y="312"/>
                  </a:lnTo>
                  <a:lnTo>
                    <a:pt x="54" y="324"/>
                  </a:lnTo>
                  <a:lnTo>
                    <a:pt x="54" y="336"/>
                  </a:lnTo>
                  <a:lnTo>
                    <a:pt x="54" y="348"/>
                  </a:lnTo>
                  <a:lnTo>
                    <a:pt x="60" y="360"/>
                  </a:lnTo>
                  <a:lnTo>
                    <a:pt x="60" y="372"/>
                  </a:lnTo>
                  <a:lnTo>
                    <a:pt x="60" y="384"/>
                  </a:lnTo>
                  <a:lnTo>
                    <a:pt x="66" y="396"/>
                  </a:lnTo>
                  <a:lnTo>
                    <a:pt x="66" y="408"/>
                  </a:lnTo>
                  <a:lnTo>
                    <a:pt x="72" y="420"/>
                  </a:lnTo>
                  <a:lnTo>
                    <a:pt x="72" y="432"/>
                  </a:lnTo>
                  <a:lnTo>
                    <a:pt x="72" y="444"/>
                  </a:lnTo>
                  <a:lnTo>
                    <a:pt x="78" y="456"/>
                  </a:lnTo>
                  <a:lnTo>
                    <a:pt x="78" y="468"/>
                  </a:lnTo>
                  <a:lnTo>
                    <a:pt x="78" y="480"/>
                  </a:lnTo>
                  <a:lnTo>
                    <a:pt x="84" y="492"/>
                  </a:lnTo>
                  <a:lnTo>
                    <a:pt x="84" y="504"/>
                  </a:lnTo>
                  <a:lnTo>
                    <a:pt x="90" y="516"/>
                  </a:lnTo>
                  <a:lnTo>
                    <a:pt x="90" y="528"/>
                  </a:lnTo>
                  <a:lnTo>
                    <a:pt x="90" y="540"/>
                  </a:lnTo>
                  <a:lnTo>
                    <a:pt x="96" y="552"/>
                  </a:lnTo>
                  <a:lnTo>
                    <a:pt x="96" y="564"/>
                  </a:lnTo>
                  <a:lnTo>
                    <a:pt x="96" y="576"/>
                  </a:lnTo>
                  <a:lnTo>
                    <a:pt x="102" y="588"/>
                  </a:lnTo>
                  <a:lnTo>
                    <a:pt x="102" y="600"/>
                  </a:lnTo>
                  <a:lnTo>
                    <a:pt x="102" y="612"/>
                  </a:lnTo>
                  <a:lnTo>
                    <a:pt x="108" y="624"/>
                  </a:lnTo>
                  <a:lnTo>
                    <a:pt x="108" y="636"/>
                  </a:lnTo>
                  <a:lnTo>
                    <a:pt x="114" y="648"/>
                  </a:lnTo>
                  <a:lnTo>
                    <a:pt x="114" y="660"/>
                  </a:lnTo>
                  <a:lnTo>
                    <a:pt x="114" y="672"/>
                  </a:lnTo>
                  <a:lnTo>
                    <a:pt x="120" y="677"/>
                  </a:lnTo>
                  <a:lnTo>
                    <a:pt x="120" y="689"/>
                  </a:lnTo>
                  <a:lnTo>
                    <a:pt x="120" y="701"/>
                  </a:lnTo>
                  <a:lnTo>
                    <a:pt x="126" y="713"/>
                  </a:lnTo>
                  <a:lnTo>
                    <a:pt x="126" y="725"/>
                  </a:lnTo>
                  <a:lnTo>
                    <a:pt x="126" y="737"/>
                  </a:lnTo>
                  <a:lnTo>
                    <a:pt x="132" y="749"/>
                  </a:lnTo>
                  <a:lnTo>
                    <a:pt x="132" y="761"/>
                  </a:lnTo>
                  <a:lnTo>
                    <a:pt x="138" y="773"/>
                  </a:lnTo>
                  <a:lnTo>
                    <a:pt x="138" y="779"/>
                  </a:lnTo>
                  <a:lnTo>
                    <a:pt x="138" y="791"/>
                  </a:lnTo>
                  <a:lnTo>
                    <a:pt x="144" y="803"/>
                  </a:lnTo>
                  <a:lnTo>
                    <a:pt x="144" y="815"/>
                  </a:lnTo>
                  <a:lnTo>
                    <a:pt x="144" y="827"/>
                  </a:lnTo>
                  <a:lnTo>
                    <a:pt x="150" y="839"/>
                  </a:lnTo>
                  <a:lnTo>
                    <a:pt x="150" y="845"/>
                  </a:lnTo>
                  <a:lnTo>
                    <a:pt x="150" y="857"/>
                  </a:lnTo>
                  <a:lnTo>
                    <a:pt x="156" y="869"/>
                  </a:lnTo>
                  <a:lnTo>
                    <a:pt x="156" y="881"/>
                  </a:lnTo>
                  <a:lnTo>
                    <a:pt x="162" y="893"/>
                  </a:lnTo>
                  <a:lnTo>
                    <a:pt x="162" y="905"/>
                  </a:lnTo>
                  <a:lnTo>
                    <a:pt x="162" y="911"/>
                  </a:lnTo>
                  <a:lnTo>
                    <a:pt x="168" y="923"/>
                  </a:lnTo>
                  <a:lnTo>
                    <a:pt x="168" y="935"/>
                  </a:lnTo>
                  <a:lnTo>
                    <a:pt x="168" y="947"/>
                  </a:lnTo>
                  <a:lnTo>
                    <a:pt x="174" y="953"/>
                  </a:lnTo>
                  <a:lnTo>
                    <a:pt x="174" y="965"/>
                  </a:lnTo>
                  <a:lnTo>
                    <a:pt x="174" y="977"/>
                  </a:lnTo>
                  <a:lnTo>
                    <a:pt x="180" y="989"/>
                  </a:lnTo>
                  <a:lnTo>
                    <a:pt x="180" y="995"/>
                  </a:lnTo>
                  <a:lnTo>
                    <a:pt x="186" y="1007"/>
                  </a:lnTo>
                  <a:lnTo>
                    <a:pt x="186" y="1019"/>
                  </a:lnTo>
                  <a:lnTo>
                    <a:pt x="186" y="1031"/>
                  </a:lnTo>
                  <a:lnTo>
                    <a:pt x="192" y="1037"/>
                  </a:lnTo>
                  <a:lnTo>
                    <a:pt x="192" y="1049"/>
                  </a:lnTo>
                  <a:lnTo>
                    <a:pt x="192" y="1061"/>
                  </a:lnTo>
                  <a:lnTo>
                    <a:pt x="198" y="1073"/>
                  </a:lnTo>
                  <a:lnTo>
                    <a:pt x="198" y="1079"/>
                  </a:lnTo>
                  <a:lnTo>
                    <a:pt x="204" y="1091"/>
                  </a:lnTo>
                  <a:lnTo>
                    <a:pt x="204" y="1103"/>
                  </a:lnTo>
                  <a:lnTo>
                    <a:pt x="204" y="1109"/>
                  </a:lnTo>
                  <a:lnTo>
                    <a:pt x="210" y="1121"/>
                  </a:lnTo>
                  <a:lnTo>
                    <a:pt x="210" y="1133"/>
                  </a:lnTo>
                  <a:lnTo>
                    <a:pt x="210" y="1139"/>
                  </a:lnTo>
                  <a:lnTo>
                    <a:pt x="216" y="1151"/>
                  </a:lnTo>
                  <a:lnTo>
                    <a:pt x="216" y="1163"/>
                  </a:lnTo>
                  <a:lnTo>
                    <a:pt x="216" y="1169"/>
                  </a:lnTo>
                  <a:lnTo>
                    <a:pt x="222" y="1181"/>
                  </a:lnTo>
                  <a:lnTo>
                    <a:pt x="222" y="1193"/>
                  </a:lnTo>
                  <a:lnTo>
                    <a:pt x="228" y="1199"/>
                  </a:lnTo>
                  <a:lnTo>
                    <a:pt x="228" y="1211"/>
                  </a:lnTo>
                  <a:lnTo>
                    <a:pt x="228" y="1223"/>
                  </a:lnTo>
                  <a:lnTo>
                    <a:pt x="234" y="1229"/>
                  </a:lnTo>
                  <a:lnTo>
                    <a:pt x="234" y="1241"/>
                  </a:lnTo>
                  <a:lnTo>
                    <a:pt x="234" y="1247"/>
                  </a:lnTo>
                  <a:lnTo>
                    <a:pt x="240" y="1259"/>
                  </a:lnTo>
                  <a:lnTo>
                    <a:pt x="240" y="1271"/>
                  </a:lnTo>
                  <a:lnTo>
                    <a:pt x="240" y="1277"/>
                  </a:lnTo>
                  <a:lnTo>
                    <a:pt x="246" y="1289"/>
                  </a:lnTo>
                  <a:lnTo>
                    <a:pt x="246" y="1295"/>
                  </a:lnTo>
                  <a:lnTo>
                    <a:pt x="252" y="1307"/>
                  </a:lnTo>
                  <a:lnTo>
                    <a:pt x="252" y="1319"/>
                  </a:lnTo>
                  <a:lnTo>
                    <a:pt x="252" y="1325"/>
                  </a:lnTo>
                  <a:lnTo>
                    <a:pt x="258" y="1337"/>
                  </a:lnTo>
                  <a:lnTo>
                    <a:pt x="258" y="1343"/>
                  </a:lnTo>
                  <a:lnTo>
                    <a:pt x="258" y="1355"/>
                  </a:lnTo>
                  <a:lnTo>
                    <a:pt x="264" y="1361"/>
                  </a:lnTo>
                  <a:lnTo>
                    <a:pt x="264" y="1373"/>
                  </a:lnTo>
                  <a:lnTo>
                    <a:pt x="264" y="1385"/>
                  </a:lnTo>
                  <a:lnTo>
                    <a:pt x="270" y="1391"/>
                  </a:lnTo>
                  <a:lnTo>
                    <a:pt x="270" y="1403"/>
                  </a:lnTo>
                  <a:lnTo>
                    <a:pt x="276" y="1409"/>
                  </a:lnTo>
                  <a:lnTo>
                    <a:pt x="276" y="1421"/>
                  </a:lnTo>
                  <a:lnTo>
                    <a:pt x="276" y="1427"/>
                  </a:lnTo>
                  <a:lnTo>
                    <a:pt x="282" y="1439"/>
                  </a:lnTo>
                  <a:lnTo>
                    <a:pt x="282" y="1445"/>
                  </a:lnTo>
                  <a:lnTo>
                    <a:pt x="282" y="1457"/>
                  </a:lnTo>
                  <a:lnTo>
                    <a:pt x="288" y="1463"/>
                  </a:lnTo>
                  <a:lnTo>
                    <a:pt x="288" y="1475"/>
                  </a:lnTo>
                  <a:lnTo>
                    <a:pt x="288" y="1481"/>
                  </a:lnTo>
                  <a:lnTo>
                    <a:pt x="294" y="1493"/>
                  </a:lnTo>
                  <a:lnTo>
                    <a:pt x="294" y="1499"/>
                  </a:lnTo>
                  <a:lnTo>
                    <a:pt x="300" y="1505"/>
                  </a:lnTo>
                  <a:lnTo>
                    <a:pt x="300" y="1517"/>
                  </a:lnTo>
                  <a:lnTo>
                    <a:pt x="300" y="1523"/>
                  </a:lnTo>
                  <a:lnTo>
                    <a:pt x="306" y="1535"/>
                  </a:lnTo>
                  <a:lnTo>
                    <a:pt x="306" y="1541"/>
                  </a:lnTo>
                  <a:lnTo>
                    <a:pt x="306" y="1553"/>
                  </a:lnTo>
                  <a:lnTo>
                    <a:pt x="312" y="1559"/>
                  </a:lnTo>
                  <a:lnTo>
                    <a:pt x="312" y="1571"/>
                  </a:lnTo>
                  <a:lnTo>
                    <a:pt x="312" y="1577"/>
                  </a:lnTo>
                  <a:lnTo>
                    <a:pt x="318" y="1583"/>
                  </a:lnTo>
                  <a:lnTo>
                    <a:pt x="318" y="1595"/>
                  </a:lnTo>
                  <a:lnTo>
                    <a:pt x="324" y="1601"/>
                  </a:lnTo>
                  <a:lnTo>
                    <a:pt x="324" y="1613"/>
                  </a:lnTo>
                  <a:lnTo>
                    <a:pt x="324" y="1619"/>
                  </a:lnTo>
                  <a:lnTo>
                    <a:pt x="330" y="1625"/>
                  </a:lnTo>
                  <a:lnTo>
                    <a:pt x="330" y="1637"/>
                  </a:lnTo>
                  <a:lnTo>
                    <a:pt x="330" y="1643"/>
                  </a:lnTo>
                  <a:lnTo>
                    <a:pt x="336" y="1649"/>
                  </a:lnTo>
                  <a:lnTo>
                    <a:pt x="336" y="1661"/>
                  </a:lnTo>
                  <a:lnTo>
                    <a:pt x="342" y="1667"/>
                  </a:lnTo>
                  <a:lnTo>
                    <a:pt x="342" y="1679"/>
                  </a:lnTo>
                  <a:lnTo>
                    <a:pt x="342" y="1685"/>
                  </a:lnTo>
                  <a:lnTo>
                    <a:pt x="348" y="1691"/>
                  </a:lnTo>
                  <a:lnTo>
                    <a:pt x="348" y="1703"/>
                  </a:lnTo>
                  <a:lnTo>
                    <a:pt x="348" y="1709"/>
                  </a:lnTo>
                  <a:lnTo>
                    <a:pt x="354" y="1715"/>
                  </a:lnTo>
                  <a:lnTo>
                    <a:pt x="354" y="1727"/>
                  </a:lnTo>
                  <a:lnTo>
                    <a:pt x="354" y="1733"/>
                  </a:lnTo>
                  <a:lnTo>
                    <a:pt x="360" y="1739"/>
                  </a:lnTo>
                  <a:lnTo>
                    <a:pt x="360" y="1745"/>
                  </a:lnTo>
                  <a:lnTo>
                    <a:pt x="366" y="1757"/>
                  </a:lnTo>
                  <a:lnTo>
                    <a:pt x="366" y="1763"/>
                  </a:lnTo>
                  <a:lnTo>
                    <a:pt x="366" y="1769"/>
                  </a:lnTo>
                  <a:lnTo>
                    <a:pt x="372" y="1781"/>
                  </a:lnTo>
                  <a:lnTo>
                    <a:pt x="372" y="1787"/>
                  </a:lnTo>
                  <a:lnTo>
                    <a:pt x="372" y="1793"/>
                  </a:lnTo>
                  <a:lnTo>
                    <a:pt x="378" y="1799"/>
                  </a:lnTo>
                  <a:lnTo>
                    <a:pt x="378" y="1811"/>
                  </a:lnTo>
                  <a:lnTo>
                    <a:pt x="378" y="1817"/>
                  </a:lnTo>
                  <a:lnTo>
                    <a:pt x="384" y="1823"/>
                  </a:lnTo>
                  <a:lnTo>
                    <a:pt x="384" y="1829"/>
                  </a:lnTo>
                  <a:lnTo>
                    <a:pt x="390" y="1841"/>
                  </a:lnTo>
                  <a:lnTo>
                    <a:pt x="390" y="1847"/>
                  </a:lnTo>
                  <a:lnTo>
                    <a:pt x="390" y="1853"/>
                  </a:lnTo>
                  <a:lnTo>
                    <a:pt x="396" y="1859"/>
                  </a:lnTo>
                  <a:lnTo>
                    <a:pt x="396" y="1871"/>
                  </a:lnTo>
                  <a:lnTo>
                    <a:pt x="396" y="1877"/>
                  </a:lnTo>
                  <a:lnTo>
                    <a:pt x="402" y="1883"/>
                  </a:lnTo>
                  <a:lnTo>
                    <a:pt x="402" y="1889"/>
                  </a:lnTo>
                  <a:lnTo>
                    <a:pt x="402" y="1895"/>
                  </a:lnTo>
                  <a:lnTo>
                    <a:pt x="408" y="1907"/>
                  </a:lnTo>
                  <a:lnTo>
                    <a:pt x="408" y="1913"/>
                  </a:lnTo>
                  <a:lnTo>
                    <a:pt x="414" y="1919"/>
                  </a:lnTo>
                  <a:lnTo>
                    <a:pt x="414" y="1925"/>
                  </a:lnTo>
                  <a:lnTo>
                    <a:pt x="414" y="1931"/>
                  </a:lnTo>
                  <a:lnTo>
                    <a:pt x="420" y="1937"/>
                  </a:lnTo>
                  <a:lnTo>
                    <a:pt x="420" y="1948"/>
                  </a:lnTo>
                  <a:lnTo>
                    <a:pt x="420" y="1954"/>
                  </a:lnTo>
                  <a:lnTo>
                    <a:pt x="426" y="1960"/>
                  </a:lnTo>
                  <a:lnTo>
                    <a:pt x="426" y="1966"/>
                  </a:lnTo>
                  <a:lnTo>
                    <a:pt x="426" y="1972"/>
                  </a:lnTo>
                  <a:lnTo>
                    <a:pt x="432" y="1978"/>
                  </a:lnTo>
                  <a:lnTo>
                    <a:pt x="432" y="1984"/>
                  </a:lnTo>
                  <a:lnTo>
                    <a:pt x="438" y="1996"/>
                  </a:lnTo>
                  <a:lnTo>
                    <a:pt x="438" y="2002"/>
                  </a:lnTo>
                  <a:lnTo>
                    <a:pt x="438" y="2008"/>
                  </a:lnTo>
                  <a:lnTo>
                    <a:pt x="444" y="2014"/>
                  </a:lnTo>
                  <a:lnTo>
                    <a:pt x="444" y="2020"/>
                  </a:lnTo>
                  <a:lnTo>
                    <a:pt x="444" y="2026"/>
                  </a:lnTo>
                  <a:lnTo>
                    <a:pt x="450" y="2032"/>
                  </a:lnTo>
                  <a:lnTo>
                    <a:pt x="450" y="2038"/>
                  </a:lnTo>
                  <a:lnTo>
                    <a:pt x="456" y="2044"/>
                  </a:lnTo>
                  <a:lnTo>
                    <a:pt x="456" y="2050"/>
                  </a:lnTo>
                  <a:lnTo>
                    <a:pt x="456" y="2056"/>
                  </a:lnTo>
                  <a:lnTo>
                    <a:pt x="462" y="2062"/>
                  </a:lnTo>
                  <a:lnTo>
                    <a:pt x="462" y="2068"/>
                  </a:lnTo>
                  <a:lnTo>
                    <a:pt x="462" y="2080"/>
                  </a:lnTo>
                  <a:lnTo>
                    <a:pt x="468" y="2086"/>
                  </a:lnTo>
                  <a:lnTo>
                    <a:pt x="468" y="2092"/>
                  </a:lnTo>
                  <a:lnTo>
                    <a:pt x="468" y="2098"/>
                  </a:lnTo>
                  <a:lnTo>
                    <a:pt x="474" y="2104"/>
                  </a:lnTo>
                  <a:lnTo>
                    <a:pt x="474" y="2110"/>
                  </a:lnTo>
                  <a:lnTo>
                    <a:pt x="480" y="2116"/>
                  </a:lnTo>
                  <a:lnTo>
                    <a:pt x="480" y="2122"/>
                  </a:lnTo>
                  <a:lnTo>
                    <a:pt x="480" y="2128"/>
                  </a:lnTo>
                  <a:lnTo>
                    <a:pt x="486" y="2134"/>
                  </a:lnTo>
                  <a:lnTo>
                    <a:pt x="486" y="2140"/>
                  </a:lnTo>
                  <a:lnTo>
                    <a:pt x="486" y="2146"/>
                  </a:lnTo>
                  <a:lnTo>
                    <a:pt x="492" y="2152"/>
                  </a:lnTo>
                  <a:lnTo>
                    <a:pt x="492" y="2158"/>
                  </a:lnTo>
                  <a:lnTo>
                    <a:pt x="492" y="2164"/>
                  </a:lnTo>
                  <a:lnTo>
                    <a:pt x="498" y="2170"/>
                  </a:lnTo>
                  <a:lnTo>
                    <a:pt x="498" y="2176"/>
                  </a:lnTo>
                  <a:lnTo>
                    <a:pt x="504" y="2176"/>
                  </a:lnTo>
                  <a:lnTo>
                    <a:pt x="504" y="2182"/>
                  </a:lnTo>
                  <a:lnTo>
                    <a:pt x="504" y="2188"/>
                  </a:lnTo>
                  <a:lnTo>
                    <a:pt x="510" y="2194"/>
                  </a:lnTo>
                  <a:lnTo>
                    <a:pt x="510" y="2200"/>
                  </a:lnTo>
                  <a:lnTo>
                    <a:pt x="510" y="2206"/>
                  </a:lnTo>
                  <a:lnTo>
                    <a:pt x="516" y="2212"/>
                  </a:lnTo>
                  <a:lnTo>
                    <a:pt x="516" y="2218"/>
                  </a:lnTo>
                  <a:lnTo>
                    <a:pt x="516" y="2224"/>
                  </a:lnTo>
                  <a:lnTo>
                    <a:pt x="522" y="2230"/>
                  </a:lnTo>
                  <a:lnTo>
                    <a:pt x="522" y="2236"/>
                  </a:lnTo>
                  <a:lnTo>
                    <a:pt x="528" y="2242"/>
                  </a:lnTo>
                  <a:lnTo>
                    <a:pt x="528" y="2248"/>
                  </a:lnTo>
                  <a:lnTo>
                    <a:pt x="534" y="2254"/>
                  </a:lnTo>
                  <a:lnTo>
                    <a:pt x="534" y="2260"/>
                  </a:lnTo>
                  <a:lnTo>
                    <a:pt x="534" y="2266"/>
                  </a:lnTo>
                  <a:lnTo>
                    <a:pt x="540" y="2272"/>
                  </a:lnTo>
                  <a:lnTo>
                    <a:pt x="540" y="2278"/>
                  </a:lnTo>
                  <a:lnTo>
                    <a:pt x="540" y="2284"/>
                  </a:lnTo>
                  <a:lnTo>
                    <a:pt x="546" y="2284"/>
                  </a:lnTo>
                  <a:lnTo>
                    <a:pt x="546" y="2290"/>
                  </a:lnTo>
                  <a:lnTo>
                    <a:pt x="552" y="2296"/>
                  </a:lnTo>
                  <a:lnTo>
                    <a:pt x="552" y="2302"/>
                  </a:lnTo>
                  <a:lnTo>
                    <a:pt x="552" y="2308"/>
                  </a:lnTo>
                  <a:lnTo>
                    <a:pt x="558" y="2314"/>
                  </a:lnTo>
                  <a:lnTo>
                    <a:pt x="558" y="2320"/>
                  </a:lnTo>
                  <a:lnTo>
                    <a:pt x="564" y="2326"/>
                  </a:lnTo>
                  <a:lnTo>
                    <a:pt x="564" y="2332"/>
                  </a:lnTo>
                  <a:lnTo>
                    <a:pt x="570" y="2338"/>
                  </a:lnTo>
                  <a:lnTo>
                    <a:pt x="570" y="2344"/>
                  </a:lnTo>
                  <a:lnTo>
                    <a:pt x="576" y="2350"/>
                  </a:lnTo>
                  <a:lnTo>
                    <a:pt x="576" y="2356"/>
                  </a:lnTo>
                  <a:lnTo>
                    <a:pt x="582" y="2362"/>
                  </a:lnTo>
                  <a:lnTo>
                    <a:pt x="582" y="2368"/>
                  </a:lnTo>
                  <a:lnTo>
                    <a:pt x="582" y="2374"/>
                  </a:lnTo>
                  <a:lnTo>
                    <a:pt x="588" y="2374"/>
                  </a:lnTo>
                  <a:lnTo>
                    <a:pt x="588" y="2380"/>
                  </a:lnTo>
                  <a:lnTo>
                    <a:pt x="594" y="2386"/>
                  </a:lnTo>
                  <a:lnTo>
                    <a:pt x="594" y="2392"/>
                  </a:lnTo>
                  <a:lnTo>
                    <a:pt x="600" y="2398"/>
                  </a:lnTo>
                  <a:lnTo>
                    <a:pt x="600" y="2404"/>
                  </a:lnTo>
                  <a:lnTo>
                    <a:pt x="606" y="2410"/>
                  </a:lnTo>
                  <a:lnTo>
                    <a:pt x="606" y="2416"/>
                  </a:lnTo>
                  <a:lnTo>
                    <a:pt x="612" y="2422"/>
                  </a:lnTo>
                  <a:lnTo>
                    <a:pt x="612" y="2428"/>
                  </a:lnTo>
                  <a:lnTo>
                    <a:pt x="618" y="2428"/>
                  </a:lnTo>
                  <a:lnTo>
                    <a:pt x="618" y="2434"/>
                  </a:lnTo>
                  <a:lnTo>
                    <a:pt x="618" y="2440"/>
                  </a:lnTo>
                  <a:lnTo>
                    <a:pt x="624" y="2440"/>
                  </a:lnTo>
                  <a:lnTo>
                    <a:pt x="624" y="2446"/>
                  </a:lnTo>
                  <a:lnTo>
                    <a:pt x="624" y="2452"/>
                  </a:lnTo>
                  <a:lnTo>
                    <a:pt x="630" y="2452"/>
                  </a:lnTo>
                  <a:lnTo>
                    <a:pt x="630" y="2458"/>
                  </a:lnTo>
                  <a:lnTo>
                    <a:pt x="630" y="2464"/>
                  </a:lnTo>
                  <a:lnTo>
                    <a:pt x="636" y="2464"/>
                  </a:lnTo>
                  <a:lnTo>
                    <a:pt x="636" y="2470"/>
                  </a:lnTo>
                  <a:lnTo>
                    <a:pt x="642" y="2470"/>
                  </a:lnTo>
                  <a:lnTo>
                    <a:pt x="642" y="2476"/>
                  </a:lnTo>
                  <a:lnTo>
                    <a:pt x="642" y="2482"/>
                  </a:lnTo>
                  <a:lnTo>
                    <a:pt x="648" y="2482"/>
                  </a:lnTo>
                  <a:lnTo>
                    <a:pt x="648" y="2488"/>
                  </a:lnTo>
                  <a:lnTo>
                    <a:pt x="654" y="2494"/>
                  </a:lnTo>
                  <a:lnTo>
                    <a:pt x="654" y="2500"/>
                  </a:lnTo>
                  <a:lnTo>
                    <a:pt x="660" y="2506"/>
                  </a:lnTo>
                  <a:lnTo>
                    <a:pt x="666" y="2512"/>
                  </a:lnTo>
                  <a:lnTo>
                    <a:pt x="666" y="2518"/>
                  </a:lnTo>
                  <a:lnTo>
                    <a:pt x="672" y="2518"/>
                  </a:lnTo>
                  <a:lnTo>
                    <a:pt x="672" y="2524"/>
                  </a:lnTo>
                  <a:lnTo>
                    <a:pt x="678" y="2530"/>
                  </a:lnTo>
                  <a:lnTo>
                    <a:pt x="678" y="2536"/>
                  </a:lnTo>
                  <a:lnTo>
                    <a:pt x="684" y="2536"/>
                  </a:lnTo>
                  <a:lnTo>
                    <a:pt x="684" y="2542"/>
                  </a:lnTo>
                  <a:lnTo>
                    <a:pt x="690" y="2542"/>
                  </a:lnTo>
                  <a:lnTo>
                    <a:pt x="690" y="2548"/>
                  </a:lnTo>
                  <a:lnTo>
                    <a:pt x="696" y="2554"/>
                  </a:lnTo>
                  <a:lnTo>
                    <a:pt x="696" y="2560"/>
                  </a:lnTo>
                  <a:lnTo>
                    <a:pt x="702" y="2560"/>
                  </a:lnTo>
                  <a:lnTo>
                    <a:pt x="702" y="2566"/>
                  </a:lnTo>
                  <a:lnTo>
                    <a:pt x="708" y="2566"/>
                  </a:lnTo>
                  <a:lnTo>
                    <a:pt x="708" y="2572"/>
                  </a:lnTo>
                  <a:lnTo>
                    <a:pt x="714" y="2572"/>
                  </a:lnTo>
                  <a:lnTo>
                    <a:pt x="714" y="2578"/>
                  </a:lnTo>
                  <a:lnTo>
                    <a:pt x="720" y="2584"/>
                  </a:lnTo>
                  <a:lnTo>
                    <a:pt x="720" y="2590"/>
                  </a:lnTo>
                  <a:lnTo>
                    <a:pt x="726" y="2590"/>
                  </a:lnTo>
                  <a:lnTo>
                    <a:pt x="732" y="2596"/>
                  </a:lnTo>
                  <a:lnTo>
                    <a:pt x="738" y="2602"/>
                  </a:lnTo>
                  <a:lnTo>
                    <a:pt x="738" y="2608"/>
                  </a:lnTo>
                  <a:lnTo>
                    <a:pt x="744" y="2608"/>
                  </a:lnTo>
                  <a:lnTo>
                    <a:pt x="744" y="2614"/>
                  </a:lnTo>
                  <a:lnTo>
                    <a:pt x="750" y="2614"/>
                  </a:lnTo>
                  <a:lnTo>
                    <a:pt x="756" y="2620"/>
                  </a:lnTo>
                  <a:lnTo>
                    <a:pt x="762" y="2626"/>
                  </a:lnTo>
                  <a:lnTo>
                    <a:pt x="768" y="2626"/>
                  </a:lnTo>
                  <a:lnTo>
                    <a:pt x="768" y="2632"/>
                  </a:lnTo>
                  <a:lnTo>
                    <a:pt x="774" y="2632"/>
                  </a:lnTo>
                  <a:lnTo>
                    <a:pt x="774" y="2638"/>
                  </a:lnTo>
                  <a:lnTo>
                    <a:pt x="780" y="2638"/>
                  </a:lnTo>
                  <a:lnTo>
                    <a:pt x="786" y="2644"/>
                  </a:lnTo>
                  <a:lnTo>
                    <a:pt x="792" y="2644"/>
                  </a:lnTo>
                  <a:lnTo>
                    <a:pt x="792" y="2650"/>
                  </a:lnTo>
                  <a:lnTo>
                    <a:pt x="798" y="2650"/>
                  </a:lnTo>
                  <a:lnTo>
                    <a:pt x="804" y="2650"/>
                  </a:lnTo>
                  <a:lnTo>
                    <a:pt x="804" y="2656"/>
                  </a:lnTo>
                  <a:lnTo>
                    <a:pt x="810" y="2656"/>
                  </a:lnTo>
                  <a:lnTo>
                    <a:pt x="816" y="2656"/>
                  </a:lnTo>
                  <a:lnTo>
                    <a:pt x="816" y="2662"/>
                  </a:lnTo>
                  <a:lnTo>
                    <a:pt x="822" y="2662"/>
                  </a:lnTo>
                  <a:lnTo>
                    <a:pt x="828" y="2662"/>
                  </a:lnTo>
                  <a:lnTo>
                    <a:pt x="834" y="2668"/>
                  </a:lnTo>
                  <a:lnTo>
                    <a:pt x="840" y="2668"/>
                  </a:lnTo>
                  <a:lnTo>
                    <a:pt x="846" y="2668"/>
                  </a:lnTo>
                  <a:lnTo>
                    <a:pt x="852" y="2668"/>
                  </a:lnTo>
                  <a:lnTo>
                    <a:pt x="852" y="2674"/>
                  </a:lnTo>
                  <a:lnTo>
                    <a:pt x="858" y="2674"/>
                  </a:lnTo>
                  <a:lnTo>
                    <a:pt x="864" y="2674"/>
                  </a:lnTo>
                  <a:lnTo>
                    <a:pt x="870" y="2674"/>
                  </a:lnTo>
                  <a:lnTo>
                    <a:pt x="876" y="2674"/>
                  </a:lnTo>
                  <a:lnTo>
                    <a:pt x="882" y="2674"/>
                  </a:lnTo>
                  <a:lnTo>
                    <a:pt x="888" y="2674"/>
                  </a:lnTo>
                  <a:lnTo>
                    <a:pt x="894" y="2674"/>
                  </a:lnTo>
                  <a:lnTo>
                    <a:pt x="900" y="2674"/>
                  </a:lnTo>
                  <a:lnTo>
                    <a:pt x="906" y="2674"/>
                  </a:lnTo>
                  <a:lnTo>
                    <a:pt x="912" y="2674"/>
                  </a:lnTo>
                  <a:lnTo>
                    <a:pt x="912" y="2668"/>
                  </a:lnTo>
                  <a:lnTo>
                    <a:pt x="918" y="2668"/>
                  </a:lnTo>
                  <a:lnTo>
                    <a:pt x="924" y="2668"/>
                  </a:lnTo>
                  <a:lnTo>
                    <a:pt x="930" y="2668"/>
                  </a:lnTo>
                  <a:lnTo>
                    <a:pt x="936" y="2662"/>
                  </a:lnTo>
                  <a:lnTo>
                    <a:pt x="942" y="2662"/>
                  </a:lnTo>
                  <a:lnTo>
                    <a:pt x="948" y="2662"/>
                  </a:lnTo>
                  <a:lnTo>
                    <a:pt x="948" y="2656"/>
                  </a:lnTo>
                  <a:lnTo>
                    <a:pt x="954" y="2656"/>
                  </a:lnTo>
                  <a:lnTo>
                    <a:pt x="960" y="2656"/>
                  </a:lnTo>
                  <a:lnTo>
                    <a:pt x="960" y="2650"/>
                  </a:lnTo>
                  <a:lnTo>
                    <a:pt x="966" y="2650"/>
                  </a:lnTo>
                  <a:lnTo>
                    <a:pt x="972" y="2650"/>
                  </a:lnTo>
                  <a:lnTo>
                    <a:pt x="972" y="2644"/>
                  </a:lnTo>
                  <a:lnTo>
                    <a:pt x="978" y="2644"/>
                  </a:lnTo>
                  <a:lnTo>
                    <a:pt x="984" y="2638"/>
                  </a:lnTo>
                  <a:lnTo>
                    <a:pt x="990" y="2638"/>
                  </a:lnTo>
                  <a:lnTo>
                    <a:pt x="990" y="2632"/>
                  </a:lnTo>
                  <a:lnTo>
                    <a:pt x="996" y="2632"/>
                  </a:lnTo>
                  <a:lnTo>
                    <a:pt x="996" y="2626"/>
                  </a:lnTo>
                  <a:lnTo>
                    <a:pt x="1002" y="2626"/>
                  </a:lnTo>
                  <a:lnTo>
                    <a:pt x="1008" y="2620"/>
                  </a:lnTo>
                  <a:lnTo>
                    <a:pt x="1014" y="2614"/>
                  </a:lnTo>
                  <a:lnTo>
                    <a:pt x="1020" y="2608"/>
                  </a:lnTo>
                  <a:lnTo>
                    <a:pt x="1026" y="2602"/>
                  </a:lnTo>
                  <a:lnTo>
                    <a:pt x="1032" y="2602"/>
                  </a:lnTo>
                  <a:lnTo>
                    <a:pt x="1032" y="2596"/>
                  </a:lnTo>
                  <a:lnTo>
                    <a:pt x="1038" y="2596"/>
                  </a:lnTo>
                  <a:lnTo>
                    <a:pt x="1038" y="2590"/>
                  </a:lnTo>
                  <a:lnTo>
                    <a:pt x="1044" y="2584"/>
                  </a:lnTo>
                  <a:lnTo>
                    <a:pt x="1050" y="2578"/>
                  </a:lnTo>
                  <a:lnTo>
                    <a:pt x="1056" y="2572"/>
                  </a:lnTo>
                  <a:lnTo>
                    <a:pt x="1056" y="2566"/>
                  </a:lnTo>
                  <a:lnTo>
                    <a:pt x="1062" y="2566"/>
                  </a:lnTo>
                  <a:lnTo>
                    <a:pt x="1062" y="2560"/>
                  </a:lnTo>
                  <a:lnTo>
                    <a:pt x="1068" y="2560"/>
                  </a:lnTo>
                  <a:lnTo>
                    <a:pt x="1068" y="2554"/>
                  </a:lnTo>
                  <a:lnTo>
                    <a:pt x="1074" y="2554"/>
                  </a:lnTo>
                  <a:lnTo>
                    <a:pt x="1074" y="2548"/>
                  </a:lnTo>
                  <a:lnTo>
                    <a:pt x="1080" y="2542"/>
                  </a:lnTo>
                  <a:lnTo>
                    <a:pt x="1080" y="2536"/>
                  </a:lnTo>
                  <a:lnTo>
                    <a:pt x="1086" y="2536"/>
                  </a:lnTo>
                  <a:lnTo>
                    <a:pt x="1086" y="2530"/>
                  </a:lnTo>
                  <a:lnTo>
                    <a:pt x="1092" y="2524"/>
                  </a:lnTo>
                  <a:lnTo>
                    <a:pt x="1098" y="2518"/>
                  </a:lnTo>
                  <a:lnTo>
                    <a:pt x="1098" y="2512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84" name="Freeform 76"/>
            <p:cNvSpPr>
              <a:spLocks/>
            </p:cNvSpPr>
            <p:nvPr/>
          </p:nvSpPr>
          <p:spPr bwMode="auto">
            <a:xfrm>
              <a:off x="2115" y="969"/>
              <a:ext cx="624" cy="1928"/>
            </a:xfrm>
            <a:custGeom>
              <a:avLst/>
              <a:gdLst>
                <a:gd name="T0" fmla="*/ 9 w 666"/>
                <a:gd name="T1" fmla="*/ 1136 h 2506"/>
                <a:gd name="T2" fmla="*/ 24 w 666"/>
                <a:gd name="T3" fmla="*/ 1122 h 2506"/>
                <a:gd name="T4" fmla="*/ 39 w 666"/>
                <a:gd name="T5" fmla="*/ 1109 h 2506"/>
                <a:gd name="T6" fmla="*/ 49 w 666"/>
                <a:gd name="T7" fmla="*/ 1095 h 2506"/>
                <a:gd name="T8" fmla="*/ 59 w 666"/>
                <a:gd name="T9" fmla="*/ 1084 h 2506"/>
                <a:gd name="T10" fmla="*/ 74 w 666"/>
                <a:gd name="T11" fmla="*/ 1073 h 2506"/>
                <a:gd name="T12" fmla="*/ 84 w 666"/>
                <a:gd name="T13" fmla="*/ 1059 h 2506"/>
                <a:gd name="T14" fmla="*/ 94 w 666"/>
                <a:gd name="T15" fmla="*/ 1046 h 2506"/>
                <a:gd name="T16" fmla="*/ 104 w 666"/>
                <a:gd name="T17" fmla="*/ 1035 h 2506"/>
                <a:gd name="T18" fmla="*/ 113 w 666"/>
                <a:gd name="T19" fmla="*/ 1024 h 2506"/>
                <a:gd name="T20" fmla="*/ 118 w 666"/>
                <a:gd name="T21" fmla="*/ 1010 h 2506"/>
                <a:gd name="T22" fmla="*/ 133 w 666"/>
                <a:gd name="T23" fmla="*/ 996 h 2506"/>
                <a:gd name="T24" fmla="*/ 138 w 666"/>
                <a:gd name="T25" fmla="*/ 982 h 2506"/>
                <a:gd name="T26" fmla="*/ 148 w 666"/>
                <a:gd name="T27" fmla="*/ 969 h 2506"/>
                <a:gd name="T28" fmla="*/ 158 w 666"/>
                <a:gd name="T29" fmla="*/ 956 h 2506"/>
                <a:gd name="T30" fmla="*/ 168 w 666"/>
                <a:gd name="T31" fmla="*/ 942 h 2506"/>
                <a:gd name="T32" fmla="*/ 177 w 666"/>
                <a:gd name="T33" fmla="*/ 928 h 2506"/>
                <a:gd name="T34" fmla="*/ 188 w 666"/>
                <a:gd name="T35" fmla="*/ 912 h 2506"/>
                <a:gd name="T36" fmla="*/ 192 w 666"/>
                <a:gd name="T37" fmla="*/ 898 h 2506"/>
                <a:gd name="T38" fmla="*/ 201 w 666"/>
                <a:gd name="T39" fmla="*/ 882 h 2506"/>
                <a:gd name="T40" fmla="*/ 213 w 666"/>
                <a:gd name="T41" fmla="*/ 866 h 2506"/>
                <a:gd name="T42" fmla="*/ 222 w 666"/>
                <a:gd name="T43" fmla="*/ 849 h 2506"/>
                <a:gd name="T44" fmla="*/ 231 w 666"/>
                <a:gd name="T45" fmla="*/ 832 h 2506"/>
                <a:gd name="T46" fmla="*/ 237 w 666"/>
                <a:gd name="T47" fmla="*/ 816 h 2506"/>
                <a:gd name="T48" fmla="*/ 246 w 666"/>
                <a:gd name="T49" fmla="*/ 797 h 2506"/>
                <a:gd name="T50" fmla="*/ 257 w 666"/>
                <a:gd name="T51" fmla="*/ 781 h 2506"/>
                <a:gd name="T52" fmla="*/ 267 w 666"/>
                <a:gd name="T53" fmla="*/ 762 h 2506"/>
                <a:gd name="T54" fmla="*/ 276 w 666"/>
                <a:gd name="T55" fmla="*/ 743 h 2506"/>
                <a:gd name="T56" fmla="*/ 286 w 666"/>
                <a:gd name="T57" fmla="*/ 724 h 2506"/>
                <a:gd name="T58" fmla="*/ 291 w 666"/>
                <a:gd name="T59" fmla="*/ 705 h 2506"/>
                <a:gd name="T60" fmla="*/ 301 w 666"/>
                <a:gd name="T61" fmla="*/ 685 h 2506"/>
                <a:gd name="T62" fmla="*/ 311 w 666"/>
                <a:gd name="T63" fmla="*/ 666 h 2506"/>
                <a:gd name="T64" fmla="*/ 320 w 666"/>
                <a:gd name="T65" fmla="*/ 645 h 2506"/>
                <a:gd name="T66" fmla="*/ 331 w 666"/>
                <a:gd name="T67" fmla="*/ 625 h 2506"/>
                <a:gd name="T68" fmla="*/ 341 w 666"/>
                <a:gd name="T69" fmla="*/ 603 h 2506"/>
                <a:gd name="T70" fmla="*/ 346 w 666"/>
                <a:gd name="T71" fmla="*/ 582 h 2506"/>
                <a:gd name="T72" fmla="*/ 355 w 666"/>
                <a:gd name="T73" fmla="*/ 560 h 2506"/>
                <a:gd name="T74" fmla="*/ 365 w 666"/>
                <a:gd name="T75" fmla="*/ 538 h 2506"/>
                <a:gd name="T76" fmla="*/ 375 w 666"/>
                <a:gd name="T77" fmla="*/ 516 h 2506"/>
                <a:gd name="T78" fmla="*/ 384 w 666"/>
                <a:gd name="T79" fmla="*/ 492 h 2506"/>
                <a:gd name="T80" fmla="*/ 395 w 666"/>
                <a:gd name="T81" fmla="*/ 469 h 2506"/>
                <a:gd name="T82" fmla="*/ 399 w 666"/>
                <a:gd name="T83" fmla="*/ 445 h 2506"/>
                <a:gd name="T84" fmla="*/ 410 w 666"/>
                <a:gd name="T85" fmla="*/ 420 h 2506"/>
                <a:gd name="T86" fmla="*/ 420 w 666"/>
                <a:gd name="T87" fmla="*/ 396 h 2506"/>
                <a:gd name="T88" fmla="*/ 429 w 666"/>
                <a:gd name="T89" fmla="*/ 371 h 2506"/>
                <a:gd name="T90" fmla="*/ 438 w 666"/>
                <a:gd name="T91" fmla="*/ 346 h 2506"/>
                <a:gd name="T92" fmla="*/ 444 w 666"/>
                <a:gd name="T93" fmla="*/ 319 h 2506"/>
                <a:gd name="T94" fmla="*/ 453 w 666"/>
                <a:gd name="T95" fmla="*/ 295 h 2506"/>
                <a:gd name="T96" fmla="*/ 464 w 666"/>
                <a:gd name="T97" fmla="*/ 268 h 2506"/>
                <a:gd name="T98" fmla="*/ 474 w 666"/>
                <a:gd name="T99" fmla="*/ 240 h 2506"/>
                <a:gd name="T100" fmla="*/ 483 w 666"/>
                <a:gd name="T101" fmla="*/ 213 h 2506"/>
                <a:gd name="T102" fmla="*/ 494 w 666"/>
                <a:gd name="T103" fmla="*/ 186 h 2506"/>
                <a:gd name="T104" fmla="*/ 498 w 666"/>
                <a:gd name="T105" fmla="*/ 158 h 2506"/>
                <a:gd name="T106" fmla="*/ 508 w 666"/>
                <a:gd name="T107" fmla="*/ 132 h 2506"/>
                <a:gd name="T108" fmla="*/ 518 w 666"/>
                <a:gd name="T109" fmla="*/ 102 h 2506"/>
                <a:gd name="T110" fmla="*/ 528 w 666"/>
                <a:gd name="T111" fmla="*/ 71 h 2506"/>
                <a:gd name="T112" fmla="*/ 538 w 666"/>
                <a:gd name="T113" fmla="*/ 44 h 2506"/>
                <a:gd name="T114" fmla="*/ 548 w 666"/>
                <a:gd name="T115" fmla="*/ 14 h 25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66"/>
                <a:gd name="T175" fmla="*/ 0 h 2506"/>
                <a:gd name="T176" fmla="*/ 666 w 666"/>
                <a:gd name="T177" fmla="*/ 2506 h 25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66" h="2506">
                  <a:moveTo>
                    <a:pt x="0" y="2506"/>
                  </a:moveTo>
                  <a:lnTo>
                    <a:pt x="6" y="2506"/>
                  </a:lnTo>
                  <a:lnTo>
                    <a:pt x="6" y="2500"/>
                  </a:lnTo>
                  <a:lnTo>
                    <a:pt x="6" y="2494"/>
                  </a:lnTo>
                  <a:lnTo>
                    <a:pt x="12" y="2494"/>
                  </a:lnTo>
                  <a:lnTo>
                    <a:pt x="12" y="2488"/>
                  </a:lnTo>
                  <a:lnTo>
                    <a:pt x="18" y="2482"/>
                  </a:lnTo>
                  <a:lnTo>
                    <a:pt x="24" y="2476"/>
                  </a:lnTo>
                  <a:lnTo>
                    <a:pt x="24" y="2470"/>
                  </a:lnTo>
                  <a:lnTo>
                    <a:pt x="30" y="2464"/>
                  </a:lnTo>
                  <a:lnTo>
                    <a:pt x="30" y="2458"/>
                  </a:lnTo>
                  <a:lnTo>
                    <a:pt x="36" y="2452"/>
                  </a:lnTo>
                  <a:lnTo>
                    <a:pt x="36" y="2446"/>
                  </a:lnTo>
                  <a:lnTo>
                    <a:pt x="42" y="2440"/>
                  </a:lnTo>
                  <a:lnTo>
                    <a:pt x="48" y="2434"/>
                  </a:lnTo>
                  <a:lnTo>
                    <a:pt x="48" y="2428"/>
                  </a:lnTo>
                  <a:lnTo>
                    <a:pt x="54" y="2422"/>
                  </a:lnTo>
                  <a:lnTo>
                    <a:pt x="54" y="2416"/>
                  </a:lnTo>
                  <a:lnTo>
                    <a:pt x="60" y="2410"/>
                  </a:lnTo>
                  <a:lnTo>
                    <a:pt x="60" y="2404"/>
                  </a:lnTo>
                  <a:lnTo>
                    <a:pt x="66" y="2398"/>
                  </a:lnTo>
                  <a:lnTo>
                    <a:pt x="66" y="2392"/>
                  </a:lnTo>
                  <a:lnTo>
                    <a:pt x="72" y="2392"/>
                  </a:lnTo>
                  <a:lnTo>
                    <a:pt x="72" y="2386"/>
                  </a:lnTo>
                  <a:lnTo>
                    <a:pt x="72" y="2380"/>
                  </a:lnTo>
                  <a:lnTo>
                    <a:pt x="78" y="2374"/>
                  </a:lnTo>
                  <a:lnTo>
                    <a:pt x="78" y="2368"/>
                  </a:lnTo>
                  <a:lnTo>
                    <a:pt x="84" y="2362"/>
                  </a:lnTo>
                  <a:lnTo>
                    <a:pt x="84" y="2356"/>
                  </a:lnTo>
                  <a:lnTo>
                    <a:pt x="90" y="2356"/>
                  </a:lnTo>
                  <a:lnTo>
                    <a:pt x="90" y="2350"/>
                  </a:lnTo>
                  <a:lnTo>
                    <a:pt x="90" y="2344"/>
                  </a:lnTo>
                  <a:lnTo>
                    <a:pt x="96" y="2338"/>
                  </a:lnTo>
                  <a:lnTo>
                    <a:pt x="96" y="2332"/>
                  </a:lnTo>
                  <a:lnTo>
                    <a:pt x="102" y="2326"/>
                  </a:lnTo>
                  <a:lnTo>
                    <a:pt x="102" y="2320"/>
                  </a:lnTo>
                  <a:lnTo>
                    <a:pt x="108" y="2314"/>
                  </a:lnTo>
                  <a:lnTo>
                    <a:pt x="108" y="2308"/>
                  </a:lnTo>
                  <a:lnTo>
                    <a:pt x="114" y="2302"/>
                  </a:lnTo>
                  <a:lnTo>
                    <a:pt x="114" y="2296"/>
                  </a:lnTo>
                  <a:lnTo>
                    <a:pt x="114" y="2290"/>
                  </a:lnTo>
                  <a:lnTo>
                    <a:pt x="120" y="2290"/>
                  </a:lnTo>
                  <a:lnTo>
                    <a:pt x="120" y="2284"/>
                  </a:lnTo>
                  <a:lnTo>
                    <a:pt x="120" y="2278"/>
                  </a:lnTo>
                  <a:lnTo>
                    <a:pt x="126" y="2272"/>
                  </a:lnTo>
                  <a:lnTo>
                    <a:pt x="126" y="2266"/>
                  </a:lnTo>
                  <a:lnTo>
                    <a:pt x="126" y="2260"/>
                  </a:lnTo>
                  <a:lnTo>
                    <a:pt x="132" y="2260"/>
                  </a:lnTo>
                  <a:lnTo>
                    <a:pt x="132" y="2254"/>
                  </a:lnTo>
                  <a:lnTo>
                    <a:pt x="138" y="2248"/>
                  </a:lnTo>
                  <a:lnTo>
                    <a:pt x="138" y="2242"/>
                  </a:lnTo>
                  <a:lnTo>
                    <a:pt x="138" y="2236"/>
                  </a:lnTo>
                  <a:lnTo>
                    <a:pt x="144" y="2230"/>
                  </a:lnTo>
                  <a:lnTo>
                    <a:pt x="144" y="2224"/>
                  </a:lnTo>
                  <a:lnTo>
                    <a:pt x="144" y="2218"/>
                  </a:lnTo>
                  <a:lnTo>
                    <a:pt x="150" y="2212"/>
                  </a:lnTo>
                  <a:lnTo>
                    <a:pt x="150" y="2206"/>
                  </a:lnTo>
                  <a:lnTo>
                    <a:pt x="156" y="2200"/>
                  </a:lnTo>
                  <a:lnTo>
                    <a:pt x="156" y="2194"/>
                  </a:lnTo>
                  <a:lnTo>
                    <a:pt x="162" y="2188"/>
                  </a:lnTo>
                  <a:lnTo>
                    <a:pt x="162" y="2182"/>
                  </a:lnTo>
                  <a:lnTo>
                    <a:pt x="162" y="2176"/>
                  </a:lnTo>
                  <a:lnTo>
                    <a:pt x="168" y="2170"/>
                  </a:lnTo>
                  <a:lnTo>
                    <a:pt x="168" y="2164"/>
                  </a:lnTo>
                  <a:lnTo>
                    <a:pt x="168" y="2158"/>
                  </a:lnTo>
                  <a:lnTo>
                    <a:pt x="174" y="2152"/>
                  </a:lnTo>
                  <a:lnTo>
                    <a:pt x="174" y="2146"/>
                  </a:lnTo>
                  <a:lnTo>
                    <a:pt x="174" y="2140"/>
                  </a:lnTo>
                  <a:lnTo>
                    <a:pt x="180" y="2134"/>
                  </a:lnTo>
                  <a:lnTo>
                    <a:pt x="180" y="2128"/>
                  </a:lnTo>
                  <a:lnTo>
                    <a:pt x="186" y="2122"/>
                  </a:lnTo>
                  <a:lnTo>
                    <a:pt x="186" y="2116"/>
                  </a:lnTo>
                  <a:lnTo>
                    <a:pt x="186" y="2110"/>
                  </a:lnTo>
                  <a:lnTo>
                    <a:pt x="192" y="2104"/>
                  </a:lnTo>
                  <a:lnTo>
                    <a:pt x="192" y="2098"/>
                  </a:lnTo>
                  <a:lnTo>
                    <a:pt x="192" y="2092"/>
                  </a:lnTo>
                  <a:lnTo>
                    <a:pt x="198" y="2086"/>
                  </a:lnTo>
                  <a:lnTo>
                    <a:pt x="198" y="2080"/>
                  </a:lnTo>
                  <a:lnTo>
                    <a:pt x="198" y="2074"/>
                  </a:lnTo>
                  <a:lnTo>
                    <a:pt x="204" y="2068"/>
                  </a:lnTo>
                  <a:lnTo>
                    <a:pt x="204" y="2062"/>
                  </a:lnTo>
                  <a:lnTo>
                    <a:pt x="210" y="2056"/>
                  </a:lnTo>
                  <a:lnTo>
                    <a:pt x="210" y="2050"/>
                  </a:lnTo>
                  <a:lnTo>
                    <a:pt x="210" y="2044"/>
                  </a:lnTo>
                  <a:lnTo>
                    <a:pt x="216" y="2038"/>
                  </a:lnTo>
                  <a:lnTo>
                    <a:pt x="216" y="2032"/>
                  </a:lnTo>
                  <a:lnTo>
                    <a:pt x="216" y="2026"/>
                  </a:lnTo>
                  <a:lnTo>
                    <a:pt x="222" y="2014"/>
                  </a:lnTo>
                  <a:lnTo>
                    <a:pt x="222" y="2008"/>
                  </a:lnTo>
                  <a:lnTo>
                    <a:pt x="228" y="2002"/>
                  </a:lnTo>
                  <a:lnTo>
                    <a:pt x="228" y="1996"/>
                  </a:lnTo>
                  <a:lnTo>
                    <a:pt x="228" y="1990"/>
                  </a:lnTo>
                  <a:lnTo>
                    <a:pt x="234" y="1984"/>
                  </a:lnTo>
                  <a:lnTo>
                    <a:pt x="234" y="1978"/>
                  </a:lnTo>
                  <a:lnTo>
                    <a:pt x="234" y="1972"/>
                  </a:lnTo>
                  <a:lnTo>
                    <a:pt x="240" y="1966"/>
                  </a:lnTo>
                  <a:lnTo>
                    <a:pt x="240" y="1954"/>
                  </a:lnTo>
                  <a:lnTo>
                    <a:pt x="240" y="1948"/>
                  </a:lnTo>
                  <a:lnTo>
                    <a:pt x="246" y="1942"/>
                  </a:lnTo>
                  <a:lnTo>
                    <a:pt x="246" y="1937"/>
                  </a:lnTo>
                  <a:lnTo>
                    <a:pt x="252" y="1931"/>
                  </a:lnTo>
                  <a:lnTo>
                    <a:pt x="252" y="1925"/>
                  </a:lnTo>
                  <a:lnTo>
                    <a:pt x="252" y="1913"/>
                  </a:lnTo>
                  <a:lnTo>
                    <a:pt x="258" y="1907"/>
                  </a:lnTo>
                  <a:lnTo>
                    <a:pt x="258" y="1901"/>
                  </a:lnTo>
                  <a:lnTo>
                    <a:pt x="258" y="1895"/>
                  </a:lnTo>
                  <a:lnTo>
                    <a:pt x="264" y="1889"/>
                  </a:lnTo>
                  <a:lnTo>
                    <a:pt x="264" y="1883"/>
                  </a:lnTo>
                  <a:lnTo>
                    <a:pt x="264" y="1871"/>
                  </a:lnTo>
                  <a:lnTo>
                    <a:pt x="270" y="1865"/>
                  </a:lnTo>
                  <a:lnTo>
                    <a:pt x="270" y="1859"/>
                  </a:lnTo>
                  <a:lnTo>
                    <a:pt x="276" y="1853"/>
                  </a:lnTo>
                  <a:lnTo>
                    <a:pt x="276" y="1841"/>
                  </a:lnTo>
                  <a:lnTo>
                    <a:pt x="276" y="1835"/>
                  </a:lnTo>
                  <a:lnTo>
                    <a:pt x="282" y="1829"/>
                  </a:lnTo>
                  <a:lnTo>
                    <a:pt x="282" y="1823"/>
                  </a:lnTo>
                  <a:lnTo>
                    <a:pt x="282" y="1817"/>
                  </a:lnTo>
                  <a:lnTo>
                    <a:pt x="288" y="1805"/>
                  </a:lnTo>
                  <a:lnTo>
                    <a:pt x="288" y="1799"/>
                  </a:lnTo>
                  <a:lnTo>
                    <a:pt x="288" y="1793"/>
                  </a:lnTo>
                  <a:lnTo>
                    <a:pt x="294" y="1787"/>
                  </a:lnTo>
                  <a:lnTo>
                    <a:pt x="294" y="1775"/>
                  </a:lnTo>
                  <a:lnTo>
                    <a:pt x="300" y="1769"/>
                  </a:lnTo>
                  <a:lnTo>
                    <a:pt x="300" y="1763"/>
                  </a:lnTo>
                  <a:lnTo>
                    <a:pt x="300" y="1751"/>
                  </a:lnTo>
                  <a:lnTo>
                    <a:pt x="306" y="1745"/>
                  </a:lnTo>
                  <a:lnTo>
                    <a:pt x="306" y="1739"/>
                  </a:lnTo>
                  <a:lnTo>
                    <a:pt x="306" y="1727"/>
                  </a:lnTo>
                  <a:lnTo>
                    <a:pt x="312" y="1721"/>
                  </a:lnTo>
                  <a:lnTo>
                    <a:pt x="312" y="1715"/>
                  </a:lnTo>
                  <a:lnTo>
                    <a:pt x="312" y="1709"/>
                  </a:lnTo>
                  <a:lnTo>
                    <a:pt x="318" y="1697"/>
                  </a:lnTo>
                  <a:lnTo>
                    <a:pt x="318" y="1691"/>
                  </a:lnTo>
                  <a:lnTo>
                    <a:pt x="324" y="1685"/>
                  </a:lnTo>
                  <a:lnTo>
                    <a:pt x="324" y="1673"/>
                  </a:lnTo>
                  <a:lnTo>
                    <a:pt x="324" y="1667"/>
                  </a:lnTo>
                  <a:lnTo>
                    <a:pt x="330" y="1655"/>
                  </a:lnTo>
                  <a:lnTo>
                    <a:pt x="330" y="1649"/>
                  </a:lnTo>
                  <a:lnTo>
                    <a:pt x="330" y="1643"/>
                  </a:lnTo>
                  <a:lnTo>
                    <a:pt x="336" y="1631"/>
                  </a:lnTo>
                  <a:lnTo>
                    <a:pt x="336" y="1625"/>
                  </a:lnTo>
                  <a:lnTo>
                    <a:pt x="342" y="1619"/>
                  </a:lnTo>
                  <a:lnTo>
                    <a:pt x="342" y="1607"/>
                  </a:lnTo>
                  <a:lnTo>
                    <a:pt x="342" y="1601"/>
                  </a:lnTo>
                  <a:lnTo>
                    <a:pt x="348" y="1589"/>
                  </a:lnTo>
                  <a:lnTo>
                    <a:pt x="348" y="1583"/>
                  </a:lnTo>
                  <a:lnTo>
                    <a:pt x="348" y="1577"/>
                  </a:lnTo>
                  <a:lnTo>
                    <a:pt x="354" y="1565"/>
                  </a:lnTo>
                  <a:lnTo>
                    <a:pt x="354" y="1559"/>
                  </a:lnTo>
                  <a:lnTo>
                    <a:pt x="354" y="1547"/>
                  </a:lnTo>
                  <a:lnTo>
                    <a:pt x="360" y="1541"/>
                  </a:lnTo>
                  <a:lnTo>
                    <a:pt x="360" y="1535"/>
                  </a:lnTo>
                  <a:lnTo>
                    <a:pt x="366" y="1523"/>
                  </a:lnTo>
                  <a:lnTo>
                    <a:pt x="366" y="1517"/>
                  </a:lnTo>
                  <a:lnTo>
                    <a:pt x="366" y="1505"/>
                  </a:lnTo>
                  <a:lnTo>
                    <a:pt x="372" y="1499"/>
                  </a:lnTo>
                  <a:lnTo>
                    <a:pt x="372" y="1487"/>
                  </a:lnTo>
                  <a:lnTo>
                    <a:pt x="372" y="1481"/>
                  </a:lnTo>
                  <a:lnTo>
                    <a:pt x="378" y="1469"/>
                  </a:lnTo>
                  <a:lnTo>
                    <a:pt x="378" y="1463"/>
                  </a:lnTo>
                  <a:lnTo>
                    <a:pt x="378" y="1451"/>
                  </a:lnTo>
                  <a:lnTo>
                    <a:pt x="384" y="1445"/>
                  </a:lnTo>
                  <a:lnTo>
                    <a:pt x="384" y="1433"/>
                  </a:lnTo>
                  <a:lnTo>
                    <a:pt x="390" y="1427"/>
                  </a:lnTo>
                  <a:lnTo>
                    <a:pt x="390" y="1415"/>
                  </a:lnTo>
                  <a:lnTo>
                    <a:pt x="390" y="1409"/>
                  </a:lnTo>
                  <a:lnTo>
                    <a:pt x="396" y="1397"/>
                  </a:lnTo>
                  <a:lnTo>
                    <a:pt x="396" y="1391"/>
                  </a:lnTo>
                  <a:lnTo>
                    <a:pt x="396" y="1379"/>
                  </a:lnTo>
                  <a:lnTo>
                    <a:pt x="402" y="1373"/>
                  </a:lnTo>
                  <a:lnTo>
                    <a:pt x="402" y="1361"/>
                  </a:lnTo>
                  <a:lnTo>
                    <a:pt x="402" y="1355"/>
                  </a:lnTo>
                  <a:lnTo>
                    <a:pt x="408" y="1343"/>
                  </a:lnTo>
                  <a:lnTo>
                    <a:pt x="408" y="1337"/>
                  </a:lnTo>
                  <a:lnTo>
                    <a:pt x="414" y="1325"/>
                  </a:lnTo>
                  <a:lnTo>
                    <a:pt x="414" y="1313"/>
                  </a:lnTo>
                  <a:lnTo>
                    <a:pt x="414" y="1307"/>
                  </a:lnTo>
                  <a:lnTo>
                    <a:pt x="420" y="1295"/>
                  </a:lnTo>
                  <a:lnTo>
                    <a:pt x="420" y="1289"/>
                  </a:lnTo>
                  <a:lnTo>
                    <a:pt x="420" y="1277"/>
                  </a:lnTo>
                  <a:lnTo>
                    <a:pt x="426" y="1265"/>
                  </a:lnTo>
                  <a:lnTo>
                    <a:pt x="426" y="1259"/>
                  </a:lnTo>
                  <a:lnTo>
                    <a:pt x="426" y="1247"/>
                  </a:lnTo>
                  <a:lnTo>
                    <a:pt x="432" y="1241"/>
                  </a:lnTo>
                  <a:lnTo>
                    <a:pt x="432" y="1229"/>
                  </a:lnTo>
                  <a:lnTo>
                    <a:pt x="438" y="1217"/>
                  </a:lnTo>
                  <a:lnTo>
                    <a:pt x="438" y="1211"/>
                  </a:lnTo>
                  <a:lnTo>
                    <a:pt x="438" y="1199"/>
                  </a:lnTo>
                  <a:lnTo>
                    <a:pt x="444" y="1187"/>
                  </a:lnTo>
                  <a:lnTo>
                    <a:pt x="444" y="1181"/>
                  </a:lnTo>
                  <a:lnTo>
                    <a:pt x="444" y="1169"/>
                  </a:lnTo>
                  <a:lnTo>
                    <a:pt x="450" y="1163"/>
                  </a:lnTo>
                  <a:lnTo>
                    <a:pt x="450" y="1151"/>
                  </a:lnTo>
                  <a:lnTo>
                    <a:pt x="450" y="1139"/>
                  </a:lnTo>
                  <a:lnTo>
                    <a:pt x="456" y="1133"/>
                  </a:lnTo>
                  <a:lnTo>
                    <a:pt x="456" y="1121"/>
                  </a:lnTo>
                  <a:lnTo>
                    <a:pt x="462" y="1109"/>
                  </a:lnTo>
                  <a:lnTo>
                    <a:pt x="462" y="1097"/>
                  </a:lnTo>
                  <a:lnTo>
                    <a:pt x="462" y="1091"/>
                  </a:lnTo>
                  <a:lnTo>
                    <a:pt x="468" y="1079"/>
                  </a:lnTo>
                  <a:lnTo>
                    <a:pt x="468" y="1067"/>
                  </a:lnTo>
                  <a:lnTo>
                    <a:pt x="468" y="1061"/>
                  </a:lnTo>
                  <a:lnTo>
                    <a:pt x="474" y="1049"/>
                  </a:lnTo>
                  <a:lnTo>
                    <a:pt x="474" y="1037"/>
                  </a:lnTo>
                  <a:lnTo>
                    <a:pt x="480" y="1031"/>
                  </a:lnTo>
                  <a:lnTo>
                    <a:pt x="480" y="1019"/>
                  </a:lnTo>
                  <a:lnTo>
                    <a:pt x="480" y="1007"/>
                  </a:lnTo>
                  <a:lnTo>
                    <a:pt x="486" y="995"/>
                  </a:lnTo>
                  <a:lnTo>
                    <a:pt x="486" y="989"/>
                  </a:lnTo>
                  <a:lnTo>
                    <a:pt x="486" y="977"/>
                  </a:lnTo>
                  <a:lnTo>
                    <a:pt x="492" y="965"/>
                  </a:lnTo>
                  <a:lnTo>
                    <a:pt x="492" y="953"/>
                  </a:lnTo>
                  <a:lnTo>
                    <a:pt x="492" y="947"/>
                  </a:lnTo>
                  <a:lnTo>
                    <a:pt x="498" y="935"/>
                  </a:lnTo>
                  <a:lnTo>
                    <a:pt x="498" y="923"/>
                  </a:lnTo>
                  <a:lnTo>
                    <a:pt x="504" y="911"/>
                  </a:lnTo>
                  <a:lnTo>
                    <a:pt x="504" y="899"/>
                  </a:lnTo>
                  <a:lnTo>
                    <a:pt x="504" y="893"/>
                  </a:lnTo>
                  <a:lnTo>
                    <a:pt x="510" y="881"/>
                  </a:lnTo>
                  <a:lnTo>
                    <a:pt x="510" y="869"/>
                  </a:lnTo>
                  <a:lnTo>
                    <a:pt x="510" y="857"/>
                  </a:lnTo>
                  <a:lnTo>
                    <a:pt x="516" y="845"/>
                  </a:lnTo>
                  <a:lnTo>
                    <a:pt x="516" y="839"/>
                  </a:lnTo>
                  <a:lnTo>
                    <a:pt x="516" y="827"/>
                  </a:lnTo>
                  <a:lnTo>
                    <a:pt x="522" y="815"/>
                  </a:lnTo>
                  <a:lnTo>
                    <a:pt x="522" y="803"/>
                  </a:lnTo>
                  <a:lnTo>
                    <a:pt x="528" y="791"/>
                  </a:lnTo>
                  <a:lnTo>
                    <a:pt x="528" y="779"/>
                  </a:lnTo>
                  <a:lnTo>
                    <a:pt x="528" y="767"/>
                  </a:lnTo>
                  <a:lnTo>
                    <a:pt x="534" y="761"/>
                  </a:lnTo>
                  <a:lnTo>
                    <a:pt x="534" y="749"/>
                  </a:lnTo>
                  <a:lnTo>
                    <a:pt x="534" y="737"/>
                  </a:lnTo>
                  <a:lnTo>
                    <a:pt x="540" y="725"/>
                  </a:lnTo>
                  <a:lnTo>
                    <a:pt x="540" y="713"/>
                  </a:lnTo>
                  <a:lnTo>
                    <a:pt x="540" y="701"/>
                  </a:lnTo>
                  <a:lnTo>
                    <a:pt x="546" y="689"/>
                  </a:lnTo>
                  <a:lnTo>
                    <a:pt x="546" y="677"/>
                  </a:lnTo>
                  <a:lnTo>
                    <a:pt x="552" y="666"/>
                  </a:lnTo>
                  <a:lnTo>
                    <a:pt x="552" y="660"/>
                  </a:lnTo>
                  <a:lnTo>
                    <a:pt x="552" y="648"/>
                  </a:lnTo>
                  <a:lnTo>
                    <a:pt x="558" y="636"/>
                  </a:lnTo>
                  <a:lnTo>
                    <a:pt x="558" y="624"/>
                  </a:lnTo>
                  <a:lnTo>
                    <a:pt x="558" y="612"/>
                  </a:lnTo>
                  <a:lnTo>
                    <a:pt x="564" y="600"/>
                  </a:lnTo>
                  <a:lnTo>
                    <a:pt x="564" y="588"/>
                  </a:lnTo>
                  <a:lnTo>
                    <a:pt x="564" y="576"/>
                  </a:lnTo>
                  <a:lnTo>
                    <a:pt x="570" y="564"/>
                  </a:lnTo>
                  <a:lnTo>
                    <a:pt x="570" y="552"/>
                  </a:lnTo>
                  <a:lnTo>
                    <a:pt x="576" y="540"/>
                  </a:lnTo>
                  <a:lnTo>
                    <a:pt x="576" y="528"/>
                  </a:lnTo>
                  <a:lnTo>
                    <a:pt x="576" y="516"/>
                  </a:lnTo>
                  <a:lnTo>
                    <a:pt x="582" y="504"/>
                  </a:lnTo>
                  <a:lnTo>
                    <a:pt x="582" y="492"/>
                  </a:lnTo>
                  <a:lnTo>
                    <a:pt x="582" y="480"/>
                  </a:lnTo>
                  <a:lnTo>
                    <a:pt x="588" y="468"/>
                  </a:lnTo>
                  <a:lnTo>
                    <a:pt x="588" y="456"/>
                  </a:lnTo>
                  <a:lnTo>
                    <a:pt x="594" y="444"/>
                  </a:lnTo>
                  <a:lnTo>
                    <a:pt x="594" y="432"/>
                  </a:lnTo>
                  <a:lnTo>
                    <a:pt x="594" y="420"/>
                  </a:lnTo>
                  <a:lnTo>
                    <a:pt x="600" y="408"/>
                  </a:lnTo>
                  <a:lnTo>
                    <a:pt x="600" y="396"/>
                  </a:lnTo>
                  <a:lnTo>
                    <a:pt x="600" y="384"/>
                  </a:lnTo>
                  <a:lnTo>
                    <a:pt x="606" y="372"/>
                  </a:lnTo>
                  <a:lnTo>
                    <a:pt x="606" y="360"/>
                  </a:lnTo>
                  <a:lnTo>
                    <a:pt x="606" y="348"/>
                  </a:lnTo>
                  <a:lnTo>
                    <a:pt x="612" y="336"/>
                  </a:lnTo>
                  <a:lnTo>
                    <a:pt x="612" y="324"/>
                  </a:lnTo>
                  <a:lnTo>
                    <a:pt x="618" y="312"/>
                  </a:lnTo>
                  <a:lnTo>
                    <a:pt x="618" y="300"/>
                  </a:lnTo>
                  <a:lnTo>
                    <a:pt x="618" y="288"/>
                  </a:lnTo>
                  <a:lnTo>
                    <a:pt x="624" y="270"/>
                  </a:lnTo>
                  <a:lnTo>
                    <a:pt x="624" y="258"/>
                  </a:lnTo>
                  <a:lnTo>
                    <a:pt x="624" y="246"/>
                  </a:lnTo>
                  <a:lnTo>
                    <a:pt x="630" y="234"/>
                  </a:lnTo>
                  <a:lnTo>
                    <a:pt x="630" y="222"/>
                  </a:lnTo>
                  <a:lnTo>
                    <a:pt x="630" y="210"/>
                  </a:lnTo>
                  <a:lnTo>
                    <a:pt x="636" y="198"/>
                  </a:lnTo>
                  <a:lnTo>
                    <a:pt x="636" y="186"/>
                  </a:lnTo>
                  <a:lnTo>
                    <a:pt x="642" y="174"/>
                  </a:lnTo>
                  <a:lnTo>
                    <a:pt x="642" y="156"/>
                  </a:lnTo>
                  <a:lnTo>
                    <a:pt x="642" y="144"/>
                  </a:lnTo>
                  <a:lnTo>
                    <a:pt x="648" y="132"/>
                  </a:lnTo>
                  <a:lnTo>
                    <a:pt x="648" y="120"/>
                  </a:lnTo>
                  <a:lnTo>
                    <a:pt x="648" y="108"/>
                  </a:lnTo>
                  <a:lnTo>
                    <a:pt x="654" y="96"/>
                  </a:lnTo>
                  <a:lnTo>
                    <a:pt x="654" y="84"/>
                  </a:lnTo>
                  <a:lnTo>
                    <a:pt x="654" y="66"/>
                  </a:lnTo>
                  <a:lnTo>
                    <a:pt x="660" y="54"/>
                  </a:lnTo>
                  <a:lnTo>
                    <a:pt x="660" y="42"/>
                  </a:lnTo>
                  <a:lnTo>
                    <a:pt x="666" y="30"/>
                  </a:lnTo>
                  <a:lnTo>
                    <a:pt x="666" y="18"/>
                  </a:lnTo>
                  <a:lnTo>
                    <a:pt x="666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063" name="Text Box 95"/>
          <p:cNvSpPr txBox="1">
            <a:spLocks noChangeArrowheads="1"/>
          </p:cNvSpPr>
          <p:nvPr/>
        </p:nvSpPr>
        <p:spPr bwMode="auto">
          <a:xfrm>
            <a:off x="3921125" y="30797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Franklin Gothic Book" pitchFamily="34" charset="0"/>
              </a:rPr>
              <a:t>x</a:t>
            </a:r>
            <a:endParaRPr lang="ru-RU" b="1">
              <a:latin typeface="Franklin Gothic Book" pitchFamily="34" charset="0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295275" y="508000"/>
            <a:ext cx="3962400" cy="5143500"/>
            <a:chOff x="2762" y="550"/>
            <a:chExt cx="2496" cy="3240"/>
          </a:xfrm>
        </p:grpSpPr>
        <p:sp>
          <p:nvSpPr>
            <p:cNvPr id="24609" name="Text Box 13"/>
            <p:cNvSpPr txBox="1">
              <a:spLocks noChangeArrowheads="1"/>
            </p:cNvSpPr>
            <p:nvPr/>
          </p:nvSpPr>
          <p:spPr bwMode="auto">
            <a:xfrm>
              <a:off x="3722" y="62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y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10" name="Line 5"/>
            <p:cNvSpPr>
              <a:spLocks noChangeShapeType="1"/>
            </p:cNvSpPr>
            <p:nvPr/>
          </p:nvSpPr>
          <p:spPr bwMode="auto">
            <a:xfrm>
              <a:off x="4137" y="667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6"/>
            <p:cNvSpPr>
              <a:spLocks noChangeShapeType="1"/>
            </p:cNvSpPr>
            <p:nvPr/>
          </p:nvSpPr>
          <p:spPr bwMode="auto">
            <a:xfrm>
              <a:off x="3909" y="678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7"/>
            <p:cNvSpPr>
              <a:spLocks noChangeShapeType="1"/>
            </p:cNvSpPr>
            <p:nvPr/>
          </p:nvSpPr>
          <p:spPr bwMode="auto">
            <a:xfrm>
              <a:off x="4363" y="596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Line 8"/>
            <p:cNvSpPr>
              <a:spLocks noChangeShapeType="1"/>
            </p:cNvSpPr>
            <p:nvPr/>
          </p:nvSpPr>
          <p:spPr bwMode="auto">
            <a:xfrm>
              <a:off x="3469" y="550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Line 9"/>
            <p:cNvSpPr>
              <a:spLocks noChangeShapeType="1"/>
            </p:cNvSpPr>
            <p:nvPr/>
          </p:nvSpPr>
          <p:spPr bwMode="auto">
            <a:xfrm>
              <a:off x="3246" y="596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Line 10"/>
            <p:cNvSpPr>
              <a:spLocks noChangeShapeType="1"/>
            </p:cNvSpPr>
            <p:nvPr/>
          </p:nvSpPr>
          <p:spPr bwMode="auto">
            <a:xfrm>
              <a:off x="3002" y="596"/>
              <a:ext cx="0" cy="3061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Text Box 14"/>
            <p:cNvSpPr txBox="1">
              <a:spLocks noChangeArrowheads="1"/>
            </p:cNvSpPr>
            <p:nvPr/>
          </p:nvSpPr>
          <p:spPr bwMode="auto">
            <a:xfrm>
              <a:off x="3526" y="21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Franklin Gothic Book" pitchFamily="34" charset="0"/>
                </a:rPr>
                <a:t>0</a:t>
              </a:r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4617" name="Line 15"/>
            <p:cNvSpPr>
              <a:spLocks noChangeShapeType="1"/>
            </p:cNvSpPr>
            <p:nvPr/>
          </p:nvSpPr>
          <p:spPr bwMode="auto">
            <a:xfrm>
              <a:off x="3909" y="30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Line 16"/>
            <p:cNvSpPr>
              <a:spLocks noChangeShapeType="1"/>
            </p:cNvSpPr>
            <p:nvPr/>
          </p:nvSpPr>
          <p:spPr bwMode="auto">
            <a:xfrm flipV="1">
              <a:off x="3909" y="30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9" name="Line 17"/>
            <p:cNvSpPr>
              <a:spLocks noChangeShapeType="1"/>
            </p:cNvSpPr>
            <p:nvPr/>
          </p:nvSpPr>
          <p:spPr bwMode="auto">
            <a:xfrm>
              <a:off x="3909" y="30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0" name="Line 18"/>
            <p:cNvSpPr>
              <a:spLocks noChangeShapeType="1"/>
            </p:cNvSpPr>
            <p:nvPr/>
          </p:nvSpPr>
          <p:spPr bwMode="auto">
            <a:xfrm>
              <a:off x="3909" y="30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1" name="Line 19"/>
            <p:cNvSpPr>
              <a:spLocks noChangeShapeType="1"/>
            </p:cNvSpPr>
            <p:nvPr/>
          </p:nvSpPr>
          <p:spPr bwMode="auto">
            <a:xfrm>
              <a:off x="3909" y="30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2" name="Text Box 20"/>
            <p:cNvSpPr txBox="1">
              <a:spLocks noChangeArrowheads="1"/>
            </p:cNvSpPr>
            <p:nvPr/>
          </p:nvSpPr>
          <p:spPr bwMode="auto">
            <a:xfrm>
              <a:off x="3781" y="21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1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23" name="Text Box 23"/>
            <p:cNvSpPr txBox="1">
              <a:spLocks noChangeArrowheads="1"/>
            </p:cNvSpPr>
            <p:nvPr/>
          </p:nvSpPr>
          <p:spPr bwMode="auto">
            <a:xfrm>
              <a:off x="3985" y="21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2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24" name="Text Box 24"/>
            <p:cNvSpPr txBox="1">
              <a:spLocks noChangeArrowheads="1"/>
            </p:cNvSpPr>
            <p:nvPr/>
          </p:nvSpPr>
          <p:spPr bwMode="auto">
            <a:xfrm>
              <a:off x="4265" y="21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3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25" name="Text Box 25"/>
            <p:cNvSpPr txBox="1">
              <a:spLocks noChangeArrowheads="1"/>
            </p:cNvSpPr>
            <p:nvPr/>
          </p:nvSpPr>
          <p:spPr bwMode="auto">
            <a:xfrm>
              <a:off x="3246" y="219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-1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26" name="Text Box 26"/>
            <p:cNvSpPr txBox="1">
              <a:spLocks noChangeArrowheads="1"/>
            </p:cNvSpPr>
            <p:nvPr/>
          </p:nvSpPr>
          <p:spPr bwMode="auto">
            <a:xfrm>
              <a:off x="3011" y="21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-2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27" name="Text Box 27"/>
            <p:cNvSpPr txBox="1">
              <a:spLocks noChangeArrowheads="1"/>
            </p:cNvSpPr>
            <p:nvPr/>
          </p:nvSpPr>
          <p:spPr bwMode="auto">
            <a:xfrm>
              <a:off x="2795" y="219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-3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28" name="Text Box 28"/>
            <p:cNvSpPr txBox="1">
              <a:spLocks noChangeArrowheads="1"/>
            </p:cNvSpPr>
            <p:nvPr/>
          </p:nvSpPr>
          <p:spPr bwMode="auto">
            <a:xfrm>
              <a:off x="3741" y="18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1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29" name="Text Box 29"/>
            <p:cNvSpPr txBox="1">
              <a:spLocks noChangeArrowheads="1"/>
            </p:cNvSpPr>
            <p:nvPr/>
          </p:nvSpPr>
          <p:spPr bwMode="auto">
            <a:xfrm>
              <a:off x="3738" y="117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4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30" name="Line 30"/>
            <p:cNvSpPr>
              <a:spLocks noChangeShapeType="1"/>
            </p:cNvSpPr>
            <p:nvPr/>
          </p:nvSpPr>
          <p:spPr bwMode="auto">
            <a:xfrm>
              <a:off x="3909" y="30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1" name="Line 31"/>
            <p:cNvSpPr>
              <a:spLocks noChangeShapeType="1"/>
            </p:cNvSpPr>
            <p:nvPr/>
          </p:nvSpPr>
          <p:spPr bwMode="auto">
            <a:xfrm>
              <a:off x="3909" y="309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Line 32"/>
            <p:cNvSpPr>
              <a:spLocks noChangeShapeType="1"/>
            </p:cNvSpPr>
            <p:nvPr/>
          </p:nvSpPr>
          <p:spPr bwMode="auto">
            <a:xfrm>
              <a:off x="3924" y="2113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Line 33"/>
            <p:cNvSpPr>
              <a:spLocks noChangeShapeType="1"/>
            </p:cNvSpPr>
            <p:nvPr/>
          </p:nvSpPr>
          <p:spPr bwMode="auto">
            <a:xfrm>
              <a:off x="4148" y="2112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Line 34"/>
            <p:cNvSpPr>
              <a:spLocks noChangeShapeType="1"/>
            </p:cNvSpPr>
            <p:nvPr/>
          </p:nvSpPr>
          <p:spPr bwMode="auto">
            <a:xfrm>
              <a:off x="4363" y="2113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Line 35"/>
            <p:cNvSpPr>
              <a:spLocks noChangeShapeType="1"/>
            </p:cNvSpPr>
            <p:nvPr/>
          </p:nvSpPr>
          <p:spPr bwMode="auto">
            <a:xfrm>
              <a:off x="3469" y="2126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6" name="Line 36"/>
            <p:cNvSpPr>
              <a:spLocks noChangeShapeType="1"/>
            </p:cNvSpPr>
            <p:nvPr/>
          </p:nvSpPr>
          <p:spPr bwMode="auto">
            <a:xfrm>
              <a:off x="3246" y="2126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7" name="Line 37"/>
            <p:cNvSpPr>
              <a:spLocks noChangeShapeType="1"/>
            </p:cNvSpPr>
            <p:nvPr/>
          </p:nvSpPr>
          <p:spPr bwMode="auto">
            <a:xfrm>
              <a:off x="2993" y="2121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8" name="Line 38"/>
            <p:cNvSpPr>
              <a:spLocks noChangeShapeType="1"/>
            </p:cNvSpPr>
            <p:nvPr/>
          </p:nvSpPr>
          <p:spPr bwMode="auto">
            <a:xfrm>
              <a:off x="3626" y="2878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9" name="Line 39"/>
            <p:cNvSpPr>
              <a:spLocks noChangeShapeType="1"/>
            </p:cNvSpPr>
            <p:nvPr/>
          </p:nvSpPr>
          <p:spPr bwMode="auto">
            <a:xfrm>
              <a:off x="3624" y="2637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0" name="Line 40"/>
            <p:cNvSpPr>
              <a:spLocks noChangeShapeType="1"/>
            </p:cNvSpPr>
            <p:nvPr/>
          </p:nvSpPr>
          <p:spPr bwMode="auto">
            <a:xfrm>
              <a:off x="3626" y="1049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1" name="Line 41"/>
            <p:cNvSpPr>
              <a:spLocks noChangeShapeType="1"/>
            </p:cNvSpPr>
            <p:nvPr/>
          </p:nvSpPr>
          <p:spPr bwMode="auto">
            <a:xfrm>
              <a:off x="3624" y="1286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2" name="Line 42"/>
            <p:cNvSpPr>
              <a:spLocks noChangeShapeType="1"/>
            </p:cNvSpPr>
            <p:nvPr/>
          </p:nvSpPr>
          <p:spPr bwMode="auto">
            <a:xfrm>
              <a:off x="3624" y="1503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3" name="Line 43"/>
            <p:cNvSpPr>
              <a:spLocks noChangeShapeType="1"/>
            </p:cNvSpPr>
            <p:nvPr/>
          </p:nvSpPr>
          <p:spPr bwMode="auto">
            <a:xfrm>
              <a:off x="3624" y="1736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4" name="Line 44"/>
            <p:cNvSpPr>
              <a:spLocks noChangeShapeType="1"/>
            </p:cNvSpPr>
            <p:nvPr/>
          </p:nvSpPr>
          <p:spPr bwMode="auto">
            <a:xfrm>
              <a:off x="3624" y="1956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5" name="Line 45"/>
            <p:cNvSpPr>
              <a:spLocks noChangeShapeType="1"/>
            </p:cNvSpPr>
            <p:nvPr/>
          </p:nvSpPr>
          <p:spPr bwMode="auto">
            <a:xfrm>
              <a:off x="3634" y="3090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6" name="Line 46"/>
            <p:cNvSpPr>
              <a:spLocks noChangeShapeType="1"/>
            </p:cNvSpPr>
            <p:nvPr/>
          </p:nvSpPr>
          <p:spPr bwMode="auto">
            <a:xfrm>
              <a:off x="3624" y="2410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7" name="Line 47"/>
            <p:cNvSpPr>
              <a:spLocks noChangeShapeType="1"/>
            </p:cNvSpPr>
            <p:nvPr/>
          </p:nvSpPr>
          <p:spPr bwMode="auto">
            <a:xfrm>
              <a:off x="3626" y="3321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8" name="Line 49"/>
            <p:cNvSpPr>
              <a:spLocks noChangeShapeType="1"/>
            </p:cNvSpPr>
            <p:nvPr/>
          </p:nvSpPr>
          <p:spPr bwMode="auto">
            <a:xfrm>
              <a:off x="2775" y="1049"/>
              <a:ext cx="2382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9" name="Line 50"/>
            <p:cNvSpPr>
              <a:spLocks noChangeShapeType="1"/>
            </p:cNvSpPr>
            <p:nvPr/>
          </p:nvSpPr>
          <p:spPr bwMode="auto">
            <a:xfrm>
              <a:off x="2785" y="1503"/>
              <a:ext cx="2372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0" name="Line 51"/>
            <p:cNvSpPr>
              <a:spLocks noChangeShapeType="1"/>
            </p:cNvSpPr>
            <p:nvPr/>
          </p:nvSpPr>
          <p:spPr bwMode="auto">
            <a:xfrm flipV="1">
              <a:off x="2833" y="1730"/>
              <a:ext cx="2382" cy="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1" name="Line 52"/>
            <p:cNvSpPr>
              <a:spLocks noChangeShapeType="1"/>
            </p:cNvSpPr>
            <p:nvPr/>
          </p:nvSpPr>
          <p:spPr bwMode="auto">
            <a:xfrm>
              <a:off x="2795" y="1956"/>
              <a:ext cx="2418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2" name="Line 53"/>
            <p:cNvSpPr>
              <a:spLocks noChangeShapeType="1"/>
            </p:cNvSpPr>
            <p:nvPr/>
          </p:nvSpPr>
          <p:spPr bwMode="auto">
            <a:xfrm>
              <a:off x="2775" y="3090"/>
              <a:ext cx="2382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3" name="Line 54"/>
            <p:cNvSpPr>
              <a:spLocks noChangeShapeType="1"/>
            </p:cNvSpPr>
            <p:nvPr/>
          </p:nvSpPr>
          <p:spPr bwMode="auto">
            <a:xfrm>
              <a:off x="2785" y="2408"/>
              <a:ext cx="2372" cy="2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4" name="Line 55"/>
            <p:cNvSpPr>
              <a:spLocks noChangeShapeType="1"/>
            </p:cNvSpPr>
            <p:nvPr/>
          </p:nvSpPr>
          <p:spPr bwMode="auto">
            <a:xfrm flipV="1">
              <a:off x="2795" y="2637"/>
              <a:ext cx="2362" cy="8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5" name="Line 56"/>
            <p:cNvSpPr>
              <a:spLocks noChangeShapeType="1"/>
            </p:cNvSpPr>
            <p:nvPr/>
          </p:nvSpPr>
          <p:spPr bwMode="auto">
            <a:xfrm flipV="1">
              <a:off x="2762" y="2864"/>
              <a:ext cx="2395" cy="1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6" name="Line 57"/>
            <p:cNvSpPr>
              <a:spLocks noChangeShapeType="1"/>
            </p:cNvSpPr>
            <p:nvPr/>
          </p:nvSpPr>
          <p:spPr bwMode="auto">
            <a:xfrm>
              <a:off x="2775" y="3544"/>
              <a:ext cx="2325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7" name="Line 58"/>
            <p:cNvSpPr>
              <a:spLocks noChangeShapeType="1"/>
            </p:cNvSpPr>
            <p:nvPr/>
          </p:nvSpPr>
          <p:spPr bwMode="auto">
            <a:xfrm flipV="1">
              <a:off x="2776" y="3310"/>
              <a:ext cx="2381" cy="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8" name="Line 59"/>
            <p:cNvSpPr>
              <a:spLocks noChangeShapeType="1"/>
            </p:cNvSpPr>
            <p:nvPr/>
          </p:nvSpPr>
          <p:spPr bwMode="auto">
            <a:xfrm flipV="1">
              <a:off x="2795" y="1276"/>
              <a:ext cx="2418" cy="1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9" name="Line 60"/>
            <p:cNvSpPr>
              <a:spLocks noChangeShapeType="1"/>
            </p:cNvSpPr>
            <p:nvPr/>
          </p:nvSpPr>
          <p:spPr bwMode="auto">
            <a:xfrm>
              <a:off x="2762" y="2164"/>
              <a:ext cx="2496" cy="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0" name="Line 61"/>
            <p:cNvSpPr>
              <a:spLocks noChangeShapeType="1"/>
            </p:cNvSpPr>
            <p:nvPr/>
          </p:nvSpPr>
          <p:spPr bwMode="auto">
            <a:xfrm flipV="1">
              <a:off x="3686" y="615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1" name="Text Box 65"/>
            <p:cNvSpPr txBox="1">
              <a:spLocks noChangeArrowheads="1"/>
            </p:cNvSpPr>
            <p:nvPr/>
          </p:nvSpPr>
          <p:spPr bwMode="auto">
            <a:xfrm>
              <a:off x="3439" y="228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-1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62" name="Text Box 66"/>
            <p:cNvSpPr txBox="1">
              <a:spLocks noChangeArrowheads="1"/>
            </p:cNvSpPr>
            <p:nvPr/>
          </p:nvSpPr>
          <p:spPr bwMode="auto">
            <a:xfrm>
              <a:off x="3404" y="251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-2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63" name="Line 71"/>
            <p:cNvSpPr>
              <a:spLocks noChangeShapeType="1"/>
            </p:cNvSpPr>
            <p:nvPr/>
          </p:nvSpPr>
          <p:spPr bwMode="auto">
            <a:xfrm>
              <a:off x="4590" y="596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4" name="Line 72"/>
            <p:cNvSpPr>
              <a:spLocks noChangeShapeType="1"/>
            </p:cNvSpPr>
            <p:nvPr/>
          </p:nvSpPr>
          <p:spPr bwMode="auto">
            <a:xfrm>
              <a:off x="4590" y="2126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5" name="Text Box 73"/>
            <p:cNvSpPr txBox="1">
              <a:spLocks noChangeArrowheads="1"/>
            </p:cNvSpPr>
            <p:nvPr/>
          </p:nvSpPr>
          <p:spPr bwMode="auto">
            <a:xfrm>
              <a:off x="4476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Franklin Gothic Book" pitchFamily="34" charset="0"/>
                </a:rPr>
                <a:t>4</a:t>
              </a:r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4666" name="Line 77"/>
            <p:cNvSpPr>
              <a:spLocks noChangeShapeType="1"/>
            </p:cNvSpPr>
            <p:nvPr/>
          </p:nvSpPr>
          <p:spPr bwMode="auto">
            <a:xfrm>
              <a:off x="5043" y="596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7" name="Line 78"/>
            <p:cNvSpPr>
              <a:spLocks noChangeShapeType="1"/>
            </p:cNvSpPr>
            <p:nvPr/>
          </p:nvSpPr>
          <p:spPr bwMode="auto">
            <a:xfrm>
              <a:off x="4817" y="596"/>
              <a:ext cx="0" cy="3061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8" name="Line 79"/>
            <p:cNvSpPr>
              <a:spLocks noChangeShapeType="1"/>
            </p:cNvSpPr>
            <p:nvPr/>
          </p:nvSpPr>
          <p:spPr bwMode="auto">
            <a:xfrm>
              <a:off x="4817" y="2126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9" name="Line 80"/>
            <p:cNvSpPr>
              <a:spLocks noChangeShapeType="1"/>
            </p:cNvSpPr>
            <p:nvPr/>
          </p:nvSpPr>
          <p:spPr bwMode="auto">
            <a:xfrm>
              <a:off x="5043" y="2126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0" name="Line 81"/>
            <p:cNvSpPr>
              <a:spLocks noChangeShapeType="1"/>
            </p:cNvSpPr>
            <p:nvPr/>
          </p:nvSpPr>
          <p:spPr bwMode="auto">
            <a:xfrm>
              <a:off x="3626" y="3544"/>
              <a:ext cx="1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1" name="Text Box 82"/>
            <p:cNvSpPr txBox="1">
              <a:spLocks noChangeArrowheads="1"/>
            </p:cNvSpPr>
            <p:nvPr/>
          </p:nvSpPr>
          <p:spPr bwMode="auto">
            <a:xfrm>
              <a:off x="4662" y="21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Franklin Gothic Book" pitchFamily="34" charset="0"/>
                </a:rPr>
                <a:t>5</a:t>
              </a:r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4672" name="Text Box 83"/>
            <p:cNvSpPr txBox="1">
              <a:spLocks noChangeArrowheads="1"/>
            </p:cNvSpPr>
            <p:nvPr/>
          </p:nvSpPr>
          <p:spPr bwMode="auto">
            <a:xfrm>
              <a:off x="4889" y="21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Franklin Gothic Book" pitchFamily="34" charset="0"/>
                </a:rPr>
                <a:t>6</a:t>
              </a:r>
              <a:endParaRPr lang="ru-RU">
                <a:latin typeface="Franklin Gothic Book" pitchFamily="34" charset="0"/>
              </a:endParaRPr>
            </a:p>
          </p:txBody>
        </p:sp>
        <p:sp>
          <p:nvSpPr>
            <p:cNvPr id="24673" name="Text Box 84"/>
            <p:cNvSpPr txBox="1">
              <a:spLocks noChangeArrowheads="1"/>
            </p:cNvSpPr>
            <p:nvPr/>
          </p:nvSpPr>
          <p:spPr bwMode="auto">
            <a:xfrm>
              <a:off x="3390" y="2751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-3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74" name="Text Box 85"/>
            <p:cNvSpPr txBox="1">
              <a:spLocks noChangeArrowheads="1"/>
            </p:cNvSpPr>
            <p:nvPr/>
          </p:nvSpPr>
          <p:spPr bwMode="auto">
            <a:xfrm>
              <a:off x="3390" y="297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-4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75" name="Text Box 86"/>
            <p:cNvSpPr txBox="1">
              <a:spLocks noChangeArrowheads="1"/>
            </p:cNvSpPr>
            <p:nvPr/>
          </p:nvSpPr>
          <p:spPr bwMode="auto">
            <a:xfrm>
              <a:off x="3404" y="320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-5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76" name="Text Box 87"/>
            <p:cNvSpPr txBox="1">
              <a:spLocks noChangeArrowheads="1"/>
            </p:cNvSpPr>
            <p:nvPr/>
          </p:nvSpPr>
          <p:spPr bwMode="auto">
            <a:xfrm>
              <a:off x="3404" y="3464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-6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77" name="Line 96"/>
            <p:cNvSpPr>
              <a:spLocks noChangeShapeType="1"/>
            </p:cNvSpPr>
            <p:nvPr/>
          </p:nvSpPr>
          <p:spPr bwMode="auto">
            <a:xfrm>
              <a:off x="2785" y="2408"/>
              <a:ext cx="2372" cy="2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78" name="Text Box 97"/>
            <p:cNvSpPr txBox="1">
              <a:spLocks noChangeArrowheads="1"/>
            </p:cNvSpPr>
            <p:nvPr/>
          </p:nvSpPr>
          <p:spPr bwMode="auto">
            <a:xfrm>
              <a:off x="4476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4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79" name="Text Box 98"/>
            <p:cNvSpPr txBox="1">
              <a:spLocks noChangeArrowheads="1"/>
            </p:cNvSpPr>
            <p:nvPr/>
          </p:nvSpPr>
          <p:spPr bwMode="auto">
            <a:xfrm>
              <a:off x="4662" y="21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5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80" name="Text Box 99"/>
            <p:cNvSpPr txBox="1">
              <a:spLocks noChangeArrowheads="1"/>
            </p:cNvSpPr>
            <p:nvPr/>
          </p:nvSpPr>
          <p:spPr bwMode="auto">
            <a:xfrm>
              <a:off x="4889" y="21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6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81" name="Text Box 23"/>
            <p:cNvSpPr txBox="1">
              <a:spLocks noChangeArrowheads="1"/>
            </p:cNvSpPr>
            <p:nvPr/>
          </p:nvSpPr>
          <p:spPr bwMode="auto">
            <a:xfrm>
              <a:off x="3746" y="162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2</a:t>
              </a:r>
              <a:endParaRPr lang="ru-RU" b="1">
                <a:latin typeface="Franklin Gothic Book" pitchFamily="34" charset="0"/>
              </a:endParaRPr>
            </a:p>
          </p:txBody>
        </p:sp>
        <p:sp>
          <p:nvSpPr>
            <p:cNvPr id="24682" name="Text Box 24"/>
            <p:cNvSpPr txBox="1">
              <a:spLocks noChangeArrowheads="1"/>
            </p:cNvSpPr>
            <p:nvPr/>
          </p:nvSpPr>
          <p:spPr bwMode="auto">
            <a:xfrm>
              <a:off x="3746" y="14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Franklin Gothic Book" pitchFamily="34" charset="0"/>
                </a:rPr>
                <a:t>3</a:t>
              </a:r>
              <a:endParaRPr lang="ru-RU" b="1">
                <a:latin typeface="Franklin Gothic Book" pitchFamily="34" charset="0"/>
              </a:endParaRPr>
            </a:p>
          </p:txBody>
        </p:sp>
      </p:grpSp>
      <p:sp>
        <p:nvSpPr>
          <p:cNvPr id="84071" name="Line 103"/>
          <p:cNvSpPr>
            <a:spLocks noChangeShapeType="1"/>
          </p:cNvSpPr>
          <p:nvPr/>
        </p:nvSpPr>
        <p:spPr bwMode="auto">
          <a:xfrm flipV="1">
            <a:off x="2476500" y="590550"/>
            <a:ext cx="17463" cy="4908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" name="Oval 69"/>
          <p:cNvSpPr>
            <a:spLocks noChangeArrowheads="1"/>
          </p:cNvSpPr>
          <p:nvPr/>
        </p:nvSpPr>
        <p:spPr bwMode="auto">
          <a:xfrm>
            <a:off x="1670050" y="3744913"/>
            <a:ext cx="180975" cy="1809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99" name="Oval 69"/>
          <p:cNvSpPr>
            <a:spLocks noChangeArrowheads="1"/>
          </p:cNvSpPr>
          <p:nvPr/>
        </p:nvSpPr>
        <p:spPr bwMode="auto">
          <a:xfrm>
            <a:off x="2027238" y="4816475"/>
            <a:ext cx="180975" cy="1809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00" name="Oval 69"/>
          <p:cNvSpPr>
            <a:spLocks noChangeArrowheads="1"/>
          </p:cNvSpPr>
          <p:nvPr/>
        </p:nvSpPr>
        <p:spPr bwMode="auto">
          <a:xfrm>
            <a:off x="2759075" y="4800600"/>
            <a:ext cx="180975" cy="1809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01" name="Oval 69"/>
          <p:cNvSpPr>
            <a:spLocks noChangeArrowheads="1"/>
          </p:cNvSpPr>
          <p:nvPr/>
        </p:nvSpPr>
        <p:spPr bwMode="auto">
          <a:xfrm>
            <a:off x="2387600" y="5143500"/>
            <a:ext cx="180975" cy="1809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02" name="Oval 69"/>
          <p:cNvSpPr>
            <a:spLocks noChangeArrowheads="1"/>
          </p:cNvSpPr>
          <p:nvPr/>
        </p:nvSpPr>
        <p:spPr bwMode="auto">
          <a:xfrm>
            <a:off x="3113088" y="3714750"/>
            <a:ext cx="180975" cy="1809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05" name="Text Box 88"/>
          <p:cNvSpPr txBox="1">
            <a:spLocks noChangeArrowheads="1"/>
          </p:cNvSpPr>
          <p:nvPr/>
        </p:nvSpPr>
        <p:spPr bwMode="auto">
          <a:xfrm>
            <a:off x="3676650" y="127000"/>
            <a:ext cx="5202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>
                <a:solidFill>
                  <a:srgbClr val="FF33CC"/>
                </a:solidFill>
                <a:latin typeface="Franklin Gothic Book" pitchFamily="34" charset="0"/>
              </a:rPr>
              <a:t>y = x</a:t>
            </a:r>
            <a:r>
              <a:rPr lang="en-US" sz="4400" b="1" i="1" baseline="30000">
                <a:solidFill>
                  <a:srgbClr val="FF33CC"/>
                </a:solidFill>
                <a:latin typeface="Franklin Gothic Book" pitchFamily="34" charset="0"/>
              </a:rPr>
              <a:t>2</a:t>
            </a:r>
            <a:r>
              <a:rPr lang="en-US" sz="4400" b="1" i="1">
                <a:solidFill>
                  <a:srgbClr val="FF33CC"/>
                </a:solidFill>
                <a:latin typeface="Franklin Gothic Book" pitchFamily="34" charset="0"/>
              </a:rPr>
              <a:t> – 4x – 2</a:t>
            </a:r>
            <a:r>
              <a:rPr lang="en-US">
                <a:latin typeface="Franklin Gothic Book" pitchFamily="34" charset="0"/>
              </a:rPr>
              <a:t> 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06" name="Text Box 90"/>
          <p:cNvSpPr txBox="1">
            <a:spLocks noChangeArrowheads="1"/>
          </p:cNvSpPr>
          <p:nvPr/>
        </p:nvSpPr>
        <p:spPr bwMode="auto">
          <a:xfrm>
            <a:off x="4500563" y="1143000"/>
            <a:ext cx="464343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Графиком функции является парабола, ветви которой направлены вверх.</a:t>
            </a:r>
          </a:p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Координаты вершины:</a:t>
            </a:r>
          </a:p>
          <a:p>
            <a:r>
              <a:rPr lang="en-US" sz="2800" i="1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en-US" sz="2800" i="1">
                <a:latin typeface="Franklin Gothic Book" pitchFamily="34" charset="0"/>
              </a:rPr>
              <a:t>m = -b</a:t>
            </a:r>
            <a:r>
              <a:rPr lang="ru-RU" sz="2800" i="1">
                <a:latin typeface="Franklin Gothic Book" pitchFamily="34" charset="0"/>
              </a:rPr>
              <a:t>/</a:t>
            </a:r>
            <a:r>
              <a:rPr lang="en-US" sz="2800" i="1">
                <a:latin typeface="Franklin Gothic Book" pitchFamily="34" charset="0"/>
              </a:rPr>
              <a:t>2a</a:t>
            </a:r>
            <a:r>
              <a:rPr lang="ru-RU" sz="2800" i="1">
                <a:latin typeface="Franklin Gothic Book" pitchFamily="34" charset="0"/>
              </a:rPr>
              <a:t> = -(-4)/2 = 2</a:t>
            </a:r>
            <a:r>
              <a:rPr lang="en-US" sz="2800" i="1">
                <a:latin typeface="Franklin Gothic Book" pitchFamily="34" charset="0"/>
              </a:rPr>
              <a:t>;</a:t>
            </a:r>
            <a:endParaRPr lang="ru-RU" sz="2800" i="1">
              <a:latin typeface="Franklin Gothic Book" pitchFamily="34" charset="0"/>
            </a:endParaRPr>
          </a:p>
          <a:p>
            <a:r>
              <a:rPr lang="en-US" sz="2800" i="1">
                <a:latin typeface="Franklin Gothic Book" pitchFamily="34" charset="0"/>
              </a:rPr>
              <a:t>n = y(</a:t>
            </a:r>
            <a:r>
              <a:rPr lang="ru-RU" sz="2800" i="1">
                <a:latin typeface="Franklin Gothic Book" pitchFamily="34" charset="0"/>
              </a:rPr>
              <a:t>2</a:t>
            </a:r>
            <a:r>
              <a:rPr lang="en-US" sz="2800" i="1">
                <a:latin typeface="Franklin Gothic Book" pitchFamily="34" charset="0"/>
              </a:rPr>
              <a:t>)</a:t>
            </a:r>
            <a:r>
              <a:rPr lang="ru-RU" sz="2800" i="1">
                <a:latin typeface="Franklin Gothic Book" pitchFamily="34" charset="0"/>
              </a:rPr>
              <a:t> = 2</a:t>
            </a:r>
            <a:r>
              <a:rPr lang="ru-RU" sz="2800" i="1" baseline="30000">
                <a:latin typeface="Franklin Gothic Book" pitchFamily="34" charset="0"/>
              </a:rPr>
              <a:t>2</a:t>
            </a:r>
            <a:r>
              <a:rPr lang="ru-RU" sz="2800" i="1">
                <a:latin typeface="Franklin Gothic Book" pitchFamily="34" charset="0"/>
              </a:rPr>
              <a:t>- 4∙2 – 2 = -6</a:t>
            </a:r>
          </a:p>
          <a:p>
            <a:pPr>
              <a:buFont typeface="Arial" charset="0"/>
              <a:buChar char="•"/>
            </a:pPr>
            <a:endParaRPr lang="ru-RU" sz="2800" i="1">
              <a:latin typeface="Franklin Gothic Book" pitchFamily="34" charset="0"/>
            </a:endParaRPr>
          </a:p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7" name="Таблица 106"/>
          <p:cNvGraphicFramePr>
            <a:graphicFrameLocks noGrp="1"/>
          </p:cNvGraphicFramePr>
          <p:nvPr/>
        </p:nvGraphicFramePr>
        <p:xfrm>
          <a:off x="4643438" y="4071938"/>
          <a:ext cx="3786186" cy="928688"/>
        </p:xfrm>
        <a:graphic>
          <a:graphicData uri="http://schemas.openxmlformats.org/drawingml/2006/table">
            <a:tbl>
              <a:tblPr/>
              <a:tblGrid>
                <a:gridCol w="626852"/>
                <a:gridCol w="922169"/>
                <a:gridCol w="657498"/>
                <a:gridCol w="790298"/>
                <a:gridCol w="789369"/>
              </a:tblGrid>
              <a:tr h="464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-5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-5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63" grpId="0"/>
      <p:bldP spid="84071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ПАРАБОЛА В ЖИЗНИ</a:t>
            </a:r>
            <a:br>
              <a:rPr lang="ru-RU" dirty="0" smtClean="0"/>
            </a:br>
            <a:r>
              <a:rPr lang="ru-RU" dirty="0" smtClean="0"/>
              <a:t>Падение  </a:t>
            </a:r>
            <a:r>
              <a:rPr lang="ru-RU" dirty="0" smtClean="0"/>
              <a:t>баскетбольного мяча</a:t>
            </a:r>
            <a:endParaRPr lang="ru-RU" dirty="0"/>
          </a:p>
        </p:txBody>
      </p:sp>
      <p:pic>
        <p:nvPicPr>
          <p:cNvPr id="16387" name="Picture 2" descr="Файл:Bouncing ball strobe edi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1285875"/>
            <a:ext cx="76200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Параболический фонтан</a:t>
            </a:r>
            <a:endParaRPr lang="ru-RU" dirty="0"/>
          </a:p>
        </p:txBody>
      </p:sp>
      <p:pic>
        <p:nvPicPr>
          <p:cNvPr id="17411" name="Picture 2" descr="http://www.ljplus.ru/img3/i/n/interesniy_kiev/2007_07_12___-001_ob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200" y="1303338"/>
            <a:ext cx="5429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Библиотека с крышей в форме параболы в  </a:t>
            </a:r>
            <a:r>
              <a:rPr lang="ru-RU" dirty="0" err="1" smtClean="0"/>
              <a:t>норвегии</a:t>
            </a:r>
            <a:endParaRPr lang="ru-RU" dirty="0"/>
          </a:p>
        </p:txBody>
      </p:sp>
      <p:pic>
        <p:nvPicPr>
          <p:cNvPr id="18435" name="Picture 2" descr="Файл:Tromsø library - 2005-09-1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11430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Лучи прожектора</a:t>
            </a:r>
            <a:endParaRPr lang="ru-RU" dirty="0"/>
          </a:p>
        </p:txBody>
      </p:sp>
      <p:pic>
        <p:nvPicPr>
          <p:cNvPr id="19459" name="Picture 2" descr="http://www.swlight.ru/Images/robo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285875"/>
            <a:ext cx="76485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Параболическая  солнечная электростанция в калифорнии, США</a:t>
            </a:r>
            <a:endParaRPr lang="ru-RU" dirty="0"/>
          </a:p>
        </p:txBody>
      </p:sp>
      <p:pic>
        <p:nvPicPr>
          <p:cNvPr id="20483" name="Picture 2" descr="Файл:Parabolic trough solar thermal electric power plant 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1643063"/>
            <a:ext cx="897413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Вращающийся сосуд с жидкостью</a:t>
            </a:r>
            <a:endParaRPr lang="ru-RU" dirty="0"/>
          </a:p>
        </p:txBody>
      </p:sp>
      <p:pic>
        <p:nvPicPr>
          <p:cNvPr id="21507" name="Picture 2" descr="Файл:Coriolis effect1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388" y="1231900"/>
            <a:ext cx="7762875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200</Words>
  <Application>Microsoft Office PowerPoint</Application>
  <PresentationFormat>Экран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Построение графика квадратичной функции</vt:lpstr>
      <vt:lpstr>АЛГОРИТМ ПОСТРОЕНИЯ ГРАФИКА КВАДРАТИЧНОЙ ФУНКЦИИ</vt:lpstr>
      <vt:lpstr>Презентация PowerPoint</vt:lpstr>
      <vt:lpstr>ПАРАБОЛА В ЖИЗНИ Падение  баскетбольного мяча</vt:lpstr>
      <vt:lpstr>Параболический фонтан</vt:lpstr>
      <vt:lpstr>Библиотека с крышей в форме параболы в  норвегии</vt:lpstr>
      <vt:lpstr>Лучи прожектора</vt:lpstr>
      <vt:lpstr>Параболическая  солнечная электростанция в калифорнии, США</vt:lpstr>
      <vt:lpstr>Вращающийся сосуд с жидкостью</vt:lpstr>
      <vt:lpstr>Древняя  китайская мудрость  Скажи мне  - и я забуду, Покажи мне - и я запомню, Вовлеки меня – и я пойму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графика квадратичной функции</dc:title>
  <dc:creator>двойник</dc:creator>
  <cp:lastModifiedBy>1</cp:lastModifiedBy>
  <cp:revision>27</cp:revision>
  <dcterms:created xsi:type="dcterms:W3CDTF">2009-11-01T17:59:25Z</dcterms:created>
  <dcterms:modified xsi:type="dcterms:W3CDTF">2012-11-26T18:41:19Z</dcterms:modified>
</cp:coreProperties>
</file>