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5" r:id="rId3"/>
    <p:sldId id="286" r:id="rId4"/>
    <p:sldId id="287" r:id="rId5"/>
    <p:sldId id="288" r:id="rId6"/>
    <p:sldId id="289" r:id="rId7"/>
    <p:sldId id="261" r:id="rId8"/>
    <p:sldId id="262" r:id="rId9"/>
    <p:sldId id="290" r:id="rId10"/>
    <p:sldId id="296" r:id="rId11"/>
    <p:sldId id="291" r:id="rId12"/>
    <p:sldId id="297" r:id="rId13"/>
    <p:sldId id="298" r:id="rId14"/>
    <p:sldId id="300" r:id="rId15"/>
    <p:sldId id="292" r:id="rId16"/>
    <p:sldId id="301" r:id="rId17"/>
    <p:sldId id="302" r:id="rId18"/>
    <p:sldId id="293" r:id="rId19"/>
    <p:sldId id="264" r:id="rId20"/>
    <p:sldId id="279" r:id="rId21"/>
    <p:sldId id="294" r:id="rId22"/>
    <p:sldId id="303" r:id="rId23"/>
    <p:sldId id="304" r:id="rId24"/>
    <p:sldId id="266" r:id="rId25"/>
    <p:sldId id="275" r:id="rId26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72;&#1084;&#1080;&#1085;&#1099;\&#1074;%20&#1087;&#1086;&#1084;&#1086;&#1097;&#1100;%20&#1082;&#1083;%20&#1088;&#1091;&#1082;\&#1084;&#1086;&#1085;&#1080;&#1090;&#1086;&#1088;&#1080;&#1085;&#1075;\&#1091;&#1088;&#1086;&#1074;&#1077;&#1085;&#1100;%20&#1091;&#1095;&#1072;&#1097;&#1080;&#1093;&#1089;&#1103;%20&#1087;&#1086;%20&#1087;&#1088;&#1077;&#1076;&#1084;&#1077;&#1090;&#1072;&#108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5.0954881312543762E-2"/>
          <c:w val="0.81592215059365625"/>
          <c:h val="0.811501847218990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explosion val="25"/>
          <c:dLbls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solidFill>
                  <a:srgbClr val="0070C0"/>
                </a:solidFill>
              </a:defRPr>
            </a:pPr>
            <a:r>
              <a:rPr lang="ru-RU" sz="2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Мониторинг уровня учебных достижений учащихся 9Б класса</a:t>
            </a:r>
          </a:p>
          <a:p>
            <a:pPr>
              <a:defRPr sz="2000">
                <a:solidFill>
                  <a:srgbClr val="0070C0"/>
                </a:solidFill>
              </a:defRPr>
            </a:pPr>
            <a:r>
              <a:rPr lang="ru-RU" sz="2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по алгебре  за 1 семестр  2012/2013 уч.г.</a:t>
            </a:r>
            <a:endParaRPr lang="ru-RU" sz="2000">
              <a:solidFill>
                <a:srgbClr val="0070C0"/>
              </a:solidFill>
            </a:endParaRPr>
          </a:p>
        </c:rich>
      </c:tx>
      <c:layout/>
      <c:spPr>
        <a:effectLst>
          <a:glow rad="101600">
            <a:schemeClr val="accent3">
              <a:satMod val="175000"/>
              <a:alpha val="40000"/>
            </a:schemeClr>
          </a:glow>
        </a:effectLst>
      </c:spPr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Лист3!$A$2:$A$17</c:f>
              <c:strCache>
                <c:ptCount val="16"/>
                <c:pt idx="0">
                  <c:v>Акопян Данил</c:v>
                </c:pt>
                <c:pt idx="1">
                  <c:v>Астрединов Александр</c:v>
                </c:pt>
                <c:pt idx="2">
                  <c:v>Вертегел Анастасия</c:v>
                </c:pt>
                <c:pt idx="3">
                  <c:v>Дейнека Александр</c:v>
                </c:pt>
                <c:pt idx="4">
                  <c:v>Джапарова Татьяна</c:v>
                </c:pt>
                <c:pt idx="5">
                  <c:v>Елин Александр </c:v>
                </c:pt>
                <c:pt idx="6">
                  <c:v>Кульчейко Анна</c:v>
                </c:pt>
                <c:pt idx="7">
                  <c:v>Землянкин Валерий</c:v>
                </c:pt>
                <c:pt idx="8">
                  <c:v>Лебедева Анастасия</c:v>
                </c:pt>
                <c:pt idx="9">
                  <c:v>Мамзина Дарья</c:v>
                </c:pt>
                <c:pt idx="10">
                  <c:v>Москович Люба</c:v>
                </c:pt>
                <c:pt idx="11">
                  <c:v>Хотнянская Диана </c:v>
                </c:pt>
                <c:pt idx="12">
                  <c:v>Шевчук Дмитрий</c:v>
                </c:pt>
                <c:pt idx="13">
                  <c:v>Ширинов Ричард</c:v>
                </c:pt>
                <c:pt idx="14">
                  <c:v>Шрамко Ирина</c:v>
                </c:pt>
                <c:pt idx="15">
                  <c:v>Зойкин Евгений </c:v>
                </c:pt>
              </c:strCache>
            </c:strRef>
          </c:cat>
          <c:val>
            <c:numRef>
              <c:f>Лист3!$B$2:$B$17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4">
                  <c:v>5</c:v>
                </c:pt>
                <c:pt idx="5">
                  <c:v>9</c:v>
                </c:pt>
                <c:pt idx="6">
                  <c:v>10</c:v>
                </c:pt>
                <c:pt idx="7">
                  <c:v>5</c:v>
                </c:pt>
                <c:pt idx="8">
                  <c:v>11</c:v>
                </c:pt>
                <c:pt idx="9">
                  <c:v>9</c:v>
                </c:pt>
                <c:pt idx="10">
                  <c:v>6</c:v>
                </c:pt>
                <c:pt idx="11">
                  <c:v>11</c:v>
                </c:pt>
                <c:pt idx="12">
                  <c:v>8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Лист3!$A$2:$A$17</c:f>
              <c:strCache>
                <c:ptCount val="16"/>
                <c:pt idx="0">
                  <c:v>Акопян Данил</c:v>
                </c:pt>
                <c:pt idx="1">
                  <c:v>Астрединов Александр</c:v>
                </c:pt>
                <c:pt idx="2">
                  <c:v>Вертегел Анастасия</c:v>
                </c:pt>
                <c:pt idx="3">
                  <c:v>Дейнека Александр</c:v>
                </c:pt>
                <c:pt idx="4">
                  <c:v>Джапарова Татьяна</c:v>
                </c:pt>
                <c:pt idx="5">
                  <c:v>Елин Александр </c:v>
                </c:pt>
                <c:pt idx="6">
                  <c:v>Кульчейко Анна</c:v>
                </c:pt>
                <c:pt idx="7">
                  <c:v>Землянкин Валерий</c:v>
                </c:pt>
                <c:pt idx="8">
                  <c:v>Лебедева Анастасия</c:v>
                </c:pt>
                <c:pt idx="9">
                  <c:v>Мамзина Дарья</c:v>
                </c:pt>
                <c:pt idx="10">
                  <c:v>Москович Люба</c:v>
                </c:pt>
                <c:pt idx="11">
                  <c:v>Хотнянская Диана </c:v>
                </c:pt>
                <c:pt idx="12">
                  <c:v>Шевчук Дмитрий</c:v>
                </c:pt>
                <c:pt idx="13">
                  <c:v>Ширинов Ричард</c:v>
                </c:pt>
                <c:pt idx="14">
                  <c:v>Шрамко Ирина</c:v>
                </c:pt>
                <c:pt idx="15">
                  <c:v>Зойкин Евгений </c:v>
                </c:pt>
              </c:strCache>
            </c:strRef>
          </c:cat>
          <c:val>
            <c:numRef>
              <c:f>Лист3!$C$2:$C$17</c:f>
              <c:numCache>
                <c:formatCode>General</c:formatCode>
                <c:ptCount val="16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  <c:pt idx="6">
                  <c:v>10</c:v>
                </c:pt>
                <c:pt idx="7">
                  <c:v>5</c:v>
                </c:pt>
                <c:pt idx="8">
                  <c:v>11</c:v>
                </c:pt>
                <c:pt idx="9">
                  <c:v>10</c:v>
                </c:pt>
                <c:pt idx="10">
                  <c:v>8</c:v>
                </c:pt>
                <c:pt idx="11">
                  <c:v>10</c:v>
                </c:pt>
                <c:pt idx="12">
                  <c:v>8</c:v>
                </c:pt>
                <c:pt idx="13">
                  <c:v>6</c:v>
                </c:pt>
                <c:pt idx="14">
                  <c:v>7</c:v>
                </c:pt>
                <c:pt idx="15">
                  <c:v>9</c:v>
                </c:pt>
              </c:numCache>
            </c:numRef>
          </c:val>
        </c:ser>
        <c:shape val="cylinder"/>
        <c:axId val="82772736"/>
        <c:axId val="82774272"/>
        <c:axId val="0"/>
      </c:bar3DChart>
      <c:catAx>
        <c:axId val="82772736"/>
        <c:scaling>
          <c:orientation val="minMax"/>
        </c:scaling>
        <c:axPos val="b"/>
        <c:numFmt formatCode="General" sourceLinked="1"/>
        <c:majorTickMark val="none"/>
        <c:tickLblPos val="nextTo"/>
        <c:crossAx val="82774272"/>
        <c:crosses val="autoZero"/>
        <c:auto val="1"/>
        <c:lblAlgn val="ctr"/>
        <c:lblOffset val="100"/>
      </c:catAx>
      <c:valAx>
        <c:axId val="827742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7727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24T22:04:09.68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EB0CA-9B1C-4951-8BD7-1526453EC9C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C3A8-1C92-4694-9817-23BBEBF02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2C128-A28D-465D-8B0D-C7098E26126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FA9B-1E24-46C7-9F54-3FA34E4FC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FA9B-1E24-46C7-9F54-3FA34E4FCD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296E-CF91-471A-B6EC-71353F7B4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9658-2AA7-4740-BCA4-26905A234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6CD4-AA68-4109-91FA-3D05EAFF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8EA3-A02A-4B7E-A10F-FF3AF8428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A7BD81-388C-47E2-9C00-C656FAB5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42F-EA50-4BF5-81AD-8E3BF93D5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9EBB-E906-4FDF-A0FD-998A37B47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93D-8BB3-4E50-8532-5B43FD28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08A-CFE6-41A0-9C16-A7C889BC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75AD-25FE-4C30-AFE3-62B883F69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9A28-6DFB-47A1-9715-3918221C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15C1A7-1838-4947-B103-11A0B2D65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portal.net/node/10727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2996952"/>
            <a:ext cx="5376862" cy="1071562"/>
          </a:xfrm>
        </p:spPr>
        <p:txBody>
          <a:bodyPr/>
          <a:lstStyle/>
          <a:p>
            <a:pPr algn="ctr"/>
            <a:r>
              <a:rPr lang="ru-RU" sz="3200" dirty="0">
                <a:latin typeface="Arial" charset="0"/>
              </a:rPr>
              <a:t>Из опыта работы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581128"/>
            <a:ext cx="4464050" cy="2276872"/>
          </a:xfrm>
        </p:spPr>
        <p:txBody>
          <a:bodyPr/>
          <a:lstStyle/>
          <a:p>
            <a:r>
              <a:rPr lang="ru-RU" sz="2400" dirty="0" smtClean="0">
                <a:latin typeface="Arial" charset="0"/>
              </a:rPr>
              <a:t>Учителя </a:t>
            </a:r>
            <a:r>
              <a:rPr lang="ru-RU" sz="2400" dirty="0">
                <a:latin typeface="Arial" charset="0"/>
              </a:rPr>
              <a:t>математики</a:t>
            </a:r>
          </a:p>
          <a:p>
            <a:r>
              <a:rPr lang="ru-RU" sz="2400" b="1" dirty="0" smtClean="0">
                <a:latin typeface="Arial" charset="0"/>
              </a:rPr>
              <a:t>Кожевниковой Татьяны Всеволодовны</a:t>
            </a:r>
          </a:p>
          <a:p>
            <a:endParaRPr lang="ru-RU" sz="2400" b="1" dirty="0">
              <a:latin typeface="Arial" charset="0"/>
            </a:endParaRPr>
          </a:p>
          <a:p>
            <a:r>
              <a:rPr lang="ru-RU" sz="2400" b="1" dirty="0" smtClean="0">
                <a:latin typeface="Arial" charset="0"/>
              </a:rPr>
              <a:t>2012г.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577" y="980729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Разработка и внедрение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календарно-тематического планирования по алгебре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для классов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с углубленным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изучением математики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20386" y="142990"/>
            <a:ext cx="710322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ГВАРДЕЙСКИЙ УЧЕБНО-ВОСПИТАТЕЛЬНЫЙ КОМПЛЕКС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«ОБЩЕОБРАЗОВАТЕЛЬНАЯ ШКОЛА</a:t>
            </a:r>
            <a:r>
              <a:rPr lang="en-US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I</a:t>
            </a: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СТУПЕНЕЙ – ГИМНАЗИЯ»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СИМФЕРОПОЛЬСКОЙ РАЙОННОЙ ГОСУДАРСТВЕННОЙ АДМИНИСТРАЦИИ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АВТОНОМНОЙ РЕСПУБЛИКИ КРЫМ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pitchFamily="34" charset="0"/>
              </a:rPr>
              <a:t>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599526" cy="397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78" y="1600200"/>
            <a:ext cx="33022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729" y="1600200"/>
            <a:ext cx="31995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Комплект учебно – методических материалов по алгебре для учащихся 9 класса</a:t>
            </a:r>
            <a:endParaRPr lang="ru-RU" sz="3200" dirty="0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990" y="1600200"/>
            <a:ext cx="32070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учебно-методический материал по изучаемой теме выдается каждому ученику и включает в себя:</a:t>
            </a:r>
          </a:p>
          <a:p>
            <a:pPr lvl="0" algn="just"/>
            <a:r>
              <a:rPr lang="ru-RU" sz="2000" dirty="0" smtClean="0"/>
              <a:t>основную цель темы;</a:t>
            </a:r>
          </a:p>
          <a:p>
            <a:pPr lvl="0" algn="just"/>
            <a:r>
              <a:rPr lang="ru-RU" sz="2000" dirty="0" smtClean="0"/>
              <a:t>список рекомендуемой литературы;</a:t>
            </a:r>
          </a:p>
          <a:p>
            <a:pPr lvl="0" algn="just"/>
            <a:r>
              <a:rPr lang="ru-RU" sz="2000" dirty="0" smtClean="0"/>
              <a:t>тематическое поурочное планирование;</a:t>
            </a:r>
          </a:p>
          <a:p>
            <a:pPr lvl="0" algn="just"/>
            <a:r>
              <a:rPr lang="ru-RU" sz="2000" dirty="0" smtClean="0"/>
              <a:t>вопросы по теории;</a:t>
            </a:r>
          </a:p>
          <a:p>
            <a:pPr lvl="0" algn="just"/>
            <a:r>
              <a:rPr lang="ru-RU" sz="2000" dirty="0" smtClean="0"/>
              <a:t>домашняя контрольная работа;</a:t>
            </a:r>
          </a:p>
          <a:p>
            <a:pPr lvl="0" algn="just"/>
            <a:r>
              <a:rPr lang="ru-RU" sz="2000" dirty="0" smtClean="0"/>
              <a:t>оценочный лист по теме.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210" y="1600200"/>
            <a:ext cx="31905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104" y="1600200"/>
            <a:ext cx="3250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152" y="1600200"/>
            <a:ext cx="32366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025" y="1600200"/>
            <a:ext cx="3178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368" y="1600200"/>
            <a:ext cx="32122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Контрольно измерительные материалы по алгебре для </a:t>
            </a:r>
            <a:br>
              <a:rPr lang="ru-RU" sz="3200" dirty="0" smtClean="0"/>
            </a:br>
            <a:r>
              <a:rPr lang="ru-RU" sz="3200" dirty="0" smtClean="0"/>
              <a:t>9 класса</a:t>
            </a:r>
            <a:endParaRPr lang="ru-RU" sz="3200" dirty="0"/>
          </a:p>
        </p:txBody>
      </p:sp>
      <p:pic>
        <p:nvPicPr>
          <p:cNvPr id="138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6184" y="1600200"/>
            <a:ext cx="3200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В тоже время в зависимости от изучения  учебной темы учебно–методический материал может включать в себя:</a:t>
            </a:r>
          </a:p>
          <a:p>
            <a:pPr lvl="0" algn="just"/>
            <a:r>
              <a:rPr lang="ru-RU" sz="2000" dirty="0" smtClean="0"/>
              <a:t>практические работы;</a:t>
            </a:r>
          </a:p>
          <a:p>
            <a:pPr lvl="0" algn="just"/>
            <a:r>
              <a:rPr lang="ru-RU" sz="2000" dirty="0" smtClean="0"/>
              <a:t>подготовку к государственной итоговой аттестации;</a:t>
            </a:r>
          </a:p>
          <a:p>
            <a:pPr lvl="0" algn="just"/>
            <a:r>
              <a:rPr lang="ru-RU" sz="2000" dirty="0" smtClean="0"/>
              <a:t>составление набора карточек по темам уроков;</a:t>
            </a:r>
          </a:p>
          <a:p>
            <a:pPr lvl="0" algn="just"/>
            <a:r>
              <a:rPr lang="ru-RU" sz="2000" dirty="0" smtClean="0"/>
              <a:t>групповые задания (проект, презентации);</a:t>
            </a:r>
          </a:p>
          <a:p>
            <a:pPr lvl="0" algn="just"/>
            <a:r>
              <a:rPr lang="ru-RU" sz="2000" dirty="0" smtClean="0"/>
              <a:t>дополнительный материал (сообщения, презентации и т.п.).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54" y="1600200"/>
            <a:ext cx="3279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191" y="1600200"/>
            <a:ext cx="321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966" y="1600200"/>
            <a:ext cx="3169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152" y="1600200"/>
            <a:ext cx="32366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Для классов с углубленным изучением математики не всегда можно найти необходимый дидактический материал для проведения контрольных работ, поэтому я составляю</a:t>
            </a:r>
            <a:r>
              <a:rPr lang="ru-RU" sz="2000" dirty="0" smtClean="0"/>
              <a:t> его</a:t>
            </a:r>
            <a:r>
              <a:rPr lang="en-US" sz="2000" dirty="0" smtClean="0"/>
              <a:t> сама </a:t>
            </a:r>
            <a:endParaRPr lang="ru-RU" sz="2000" dirty="0"/>
          </a:p>
        </p:txBody>
      </p:sp>
      <p:pic>
        <p:nvPicPr>
          <p:cNvPr id="139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50439" y="1600200"/>
            <a:ext cx="3234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30" y="1600200"/>
            <a:ext cx="32223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537450" cy="7913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Гореть самой, зажечь других!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860032" y="1916831"/>
            <a:ext cx="3871218" cy="411408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600" dirty="0"/>
              <a:t>	</a:t>
            </a:r>
            <a:r>
              <a:rPr lang="ru-RU" sz="2800" dirty="0">
                <a:latin typeface="Arial" charset="0"/>
              </a:rPr>
              <a:t>«Дети должны уметь и любить мечтать, а мы взрослые – учителя, должны уметь развить в них способность мечтать!»</a:t>
            </a:r>
          </a:p>
          <a:p>
            <a:pPr algn="r">
              <a:buFont typeface="Wingdings" pitchFamily="2" charset="2"/>
              <a:buNone/>
            </a:pPr>
            <a:r>
              <a:rPr lang="ru-RU" sz="36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Ш.Амонашвили</a:t>
            </a:r>
            <a:endParaRPr lang="ru-RU" sz="28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34474" cy="28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3711166" cy="32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Срок реализации: с 2010/2011 учебного года</a:t>
            </a:r>
            <a:br>
              <a:rPr lang="ru-RU" sz="2800" dirty="0" smtClean="0"/>
            </a:br>
            <a:r>
              <a:rPr lang="ru-RU" sz="2800" dirty="0" smtClean="0"/>
              <a:t>по 2015/2016 учебный год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2400" dirty="0" smtClean="0"/>
              <a:t>На основании требований  Государственного образовательного стандарта 2004 г. в содержании  </a:t>
            </a:r>
            <a:r>
              <a:rPr lang="ru-RU" sz="2400" dirty="0" smtClean="0"/>
              <a:t>календарно-тематического планирования</a:t>
            </a:r>
            <a:r>
              <a:rPr lang="ru-RU" sz="2400" dirty="0" smtClean="0"/>
              <a:t>  предполагается  реализовать актуальные в настоящее время компетентностный, личностно-ориентированный, деятельностный подходы, которые определяют задачи обучения:</a:t>
            </a:r>
          </a:p>
          <a:p>
            <a:pPr lvl="0" algn="just"/>
            <a:r>
              <a:rPr lang="ru-RU" sz="2400" dirty="0" smtClean="0"/>
              <a:t>Приобретение математических знаний и умений;</a:t>
            </a:r>
          </a:p>
          <a:p>
            <a:pPr algn="just"/>
            <a:r>
              <a:rPr lang="ru-RU" sz="2400" dirty="0" smtClean="0"/>
              <a:t>Освоение познавательной, информационной, коммуникативной, рефлексивной компетенций. 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547813" y="260350"/>
            <a:ext cx="6911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>
                <a:solidFill>
                  <a:srgbClr val="0070C0"/>
                </a:solidFill>
              </a:rPr>
              <a:t>     «Не существует сколько – нибудь достоверных тестов на одаренность, кроме тех, которые проявляются в результате активного участия хотя бы в самой маленькой поисковой исследовательской работе»  									А.Н.Колмогоров            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278016" cy="32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мама\AppData\Local\Microsoft\Windows\Temporary Internet Files\Content.Word\PA2320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Уровни математической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компетенции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учащихся 9Б класса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683568" y="1988840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4386" name="Picture 2" descr="C:\Users\мама\Documents\картин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08304" y="188640"/>
            <a:ext cx="1535460" cy="190561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332656"/>
          <a:ext cx="9144000" cy="59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Свои материалы размещаю на сайтах</a:t>
            </a:r>
            <a:br>
              <a:rPr lang="ru-RU" sz="2800" dirty="0" smtClean="0"/>
            </a:br>
            <a:r>
              <a:rPr lang="ru-RU" sz="2800" dirty="0" smtClean="0"/>
              <a:t>в интернете: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323528" y="3331698"/>
            <a:ext cx="8568952" cy="1752600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solidFill>
                  <a:srgbClr val="0070C0"/>
                </a:solidFill>
                <a:hlinkClick r:id="rId2"/>
              </a:rPr>
              <a:t>http://</a:t>
            </a:r>
            <a:r>
              <a:rPr lang="ru-RU" sz="4400" u="sng" dirty="0" smtClean="0">
                <a:solidFill>
                  <a:srgbClr val="0070C0"/>
                </a:solidFill>
                <a:hlinkClick r:id="rId2"/>
              </a:rPr>
              <a:t>metodportal.net/node/10727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4400" u="sng" dirty="0" smtClean="0">
                <a:solidFill>
                  <a:srgbClr val="0070C0"/>
                </a:solidFill>
              </a:rPr>
              <a:t>www.proshkolu.ru</a:t>
            </a:r>
            <a:r>
              <a:rPr lang="ru-RU" sz="4400" u="sng" dirty="0" smtClean="0">
                <a:solidFill>
                  <a:srgbClr val="0070C0"/>
                </a:solidFill>
              </a:rPr>
              <a:t>.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charset="0"/>
              </a:rPr>
              <a:t>Учитель многогранен,</a:t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его </a:t>
            </a:r>
            <a:r>
              <a:rPr lang="ru-RU" sz="3200" dirty="0">
                <a:latin typeface="Arial" charset="0"/>
              </a:rPr>
              <a:t>педагогическое мастерство может </a:t>
            </a:r>
            <a:r>
              <a:rPr lang="ru-RU" sz="3200" dirty="0" smtClean="0">
                <a:latin typeface="Arial" charset="0"/>
              </a:rPr>
              <a:t>расти </a:t>
            </a:r>
            <a:r>
              <a:rPr lang="ru-RU" sz="3200" dirty="0">
                <a:latin typeface="Arial" charset="0"/>
              </a:rPr>
              <a:t>до бесконечности…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132856"/>
            <a:ext cx="3456384" cy="396314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i="1" dirty="0">
                <a:latin typeface="Times New Roman" pitchFamily="18" charset="0"/>
              </a:rPr>
              <a:t>	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Мой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девиз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Идти на урок с радостью, а выходить с приятной усталостью»</a:t>
            </a:r>
            <a:r>
              <a:rPr lang="ru-RU" sz="36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pic>
        <p:nvPicPr>
          <p:cNvPr id="13" name="Picture 2" descr="PA0868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51273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7543800" cy="1431925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Спасибо </a:t>
            </a:r>
            <a:r>
              <a:rPr lang="ru-RU" i="1" dirty="0">
                <a:latin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Цель профессионального развития: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/>
              <a:t>Разработка и освоение содержания и организации деятельности в классах углубленного изучения математики.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мама\Documents\IMGP1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/>
              <a:t>Продолжить работу над повышением научно-теоретического уровня в области теории и методики преподавания математики.</a:t>
            </a:r>
          </a:p>
          <a:p>
            <a:pPr lvl="0" algn="just"/>
            <a:r>
              <a:rPr lang="ru-RU" sz="2400" dirty="0" smtClean="0"/>
              <a:t>Разработать и внедрить в практику календарно-тематическое планирование  по математике для классов с углубленным изучением математики.</a:t>
            </a:r>
          </a:p>
          <a:p>
            <a:pPr lvl="0" algn="just"/>
            <a:r>
              <a:rPr lang="ru-RU" sz="2400" dirty="0" smtClean="0"/>
              <a:t>Разработать и внедрить в практику образовательной деятельности  календарно-тематическое планирование по математике в профильных классах.</a:t>
            </a:r>
          </a:p>
          <a:p>
            <a:pPr lvl="0" algn="just"/>
            <a:r>
              <a:rPr lang="ru-RU" sz="2400" dirty="0" smtClean="0"/>
              <a:t>Разработать методические рекомендации, дидактические материалы в рамках реализуемой инновации.</a:t>
            </a:r>
          </a:p>
          <a:p>
            <a:pPr algn="just"/>
            <a:r>
              <a:rPr lang="ru-RU" sz="2400" dirty="0" smtClean="0"/>
              <a:t>Изучить психологические и возрастные особенности школьников.</a:t>
            </a:r>
            <a:endParaRPr lang="ru-RU" sz="2400" dirty="0"/>
          </a:p>
        </p:txBody>
      </p:sp>
      <p:pic>
        <p:nvPicPr>
          <p:cNvPr id="4" name="Picture 2" descr="C:\Users\мама\Documents\картинк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887388" cy="11013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400" dirty="0" smtClean="0"/>
              <a:t>Сформированность положительной установки и мотивации к предмету.</a:t>
            </a:r>
          </a:p>
          <a:p>
            <a:pPr lvl="0" algn="just"/>
            <a:r>
              <a:rPr lang="ru-RU" sz="2400" dirty="0" smtClean="0"/>
              <a:t>Стабильное качество знаний  и успешность обучения учащихся.</a:t>
            </a:r>
          </a:p>
          <a:p>
            <a:pPr lvl="0" algn="just"/>
            <a:r>
              <a:rPr lang="ru-RU" sz="2400" dirty="0" smtClean="0"/>
              <a:t>Разработка пакета материалов для углубленного изучения математики.</a:t>
            </a:r>
          </a:p>
          <a:p>
            <a:pPr algn="just"/>
            <a:r>
              <a:rPr lang="ru-RU" sz="2400" dirty="0" smtClean="0"/>
              <a:t>Самообобщение опыта по исследуемой теме.</a:t>
            </a:r>
            <a:endParaRPr lang="ru-RU" sz="2400" dirty="0"/>
          </a:p>
        </p:txBody>
      </p:sp>
      <p:pic>
        <p:nvPicPr>
          <p:cNvPr id="5" name="Содержимое 4" descr="C:\Users\мама\AppData\Local\Microsoft\Windows\Temporary Internet Files\Content.Word\IMGP133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132856"/>
            <a:ext cx="3818981" cy="28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Трудоемкость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Использование полученных результатов требует от учителя:</a:t>
            </a:r>
          </a:p>
          <a:p>
            <a:pPr algn="just"/>
            <a:r>
              <a:rPr lang="ru-RU" dirty="0" smtClean="0"/>
              <a:t>овладения методикой преподавания в классах углубленного изучения математики;</a:t>
            </a:r>
          </a:p>
          <a:p>
            <a:pPr algn="just"/>
            <a:r>
              <a:rPr lang="ru-RU" dirty="0" smtClean="0"/>
              <a:t>разработки дидактического материала и других средств обучения математике;               </a:t>
            </a:r>
          </a:p>
          <a:p>
            <a:pPr algn="just"/>
            <a:r>
              <a:rPr lang="ru-RU" dirty="0" smtClean="0"/>
              <a:t> умение использовать в работе компетентностно ориентированный подход к обучению математике, учитывая индивидуальные способности учащихся. </a:t>
            </a:r>
            <a:endParaRPr lang="ru-RU" dirty="0"/>
          </a:p>
        </p:txBody>
      </p:sp>
      <p:pic>
        <p:nvPicPr>
          <p:cNvPr id="4" name="Picture 2" descr="C:\Users\мама\Documents\картинк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8304" y="188640"/>
            <a:ext cx="1175420" cy="145878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785225" cy="1431925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Учиться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никогда не поздно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ru-RU" sz="2800" dirty="0" smtClean="0"/>
              <a:t> Для составления календарно-</a:t>
            </a:r>
            <a:br>
              <a:rPr lang="ru-RU" sz="2800" dirty="0" smtClean="0"/>
            </a:br>
            <a:r>
              <a:rPr lang="ru-RU" sz="2800" dirty="0" smtClean="0"/>
              <a:t>тематического планирования</a:t>
            </a:r>
            <a:br>
              <a:rPr lang="ru-RU" sz="2800" dirty="0" smtClean="0"/>
            </a:br>
            <a:r>
              <a:rPr lang="ru-RU" sz="2800" dirty="0" smtClean="0"/>
              <a:t>изучила:</a:t>
            </a:r>
            <a:endParaRPr lang="ru-RU" sz="2800" dirty="0">
              <a:latin typeface="Arial" charset="0"/>
            </a:endParaRPr>
          </a:p>
        </p:txBody>
      </p:sp>
      <p:sp>
        <p:nvSpPr>
          <p:cNvPr id="7186" name="Rectangle 18"/>
          <p:cNvSpPr>
            <a:spLocks noGrp="1" noChangeArrowheads="1"/>
          </p:cNvSpPr>
          <p:nvPr>
            <p:ph idx="1"/>
          </p:nvPr>
        </p:nvSpPr>
        <p:spPr>
          <a:xfrm>
            <a:off x="971550" y="1628800"/>
            <a:ext cx="7543800" cy="447513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sz="2000" dirty="0" smtClean="0"/>
              <a:t>         </a:t>
            </a:r>
          </a:p>
          <a:p>
            <a:pPr algn="just"/>
            <a:r>
              <a:rPr lang="ru-RU" sz="2000" dirty="0" smtClean="0"/>
              <a:t>Математика 8 - 9 классы. Программа для общеобразовательных учебных заведений с углубленным изучением математики для 8 – 9 классов – Киев, «Ирпень», 2008г. </a:t>
            </a:r>
          </a:p>
          <a:p>
            <a:pPr algn="just"/>
            <a:r>
              <a:rPr lang="ru-RU" sz="2000" dirty="0" smtClean="0"/>
              <a:t> Теоретические основы компетентностного подхода.</a:t>
            </a:r>
          </a:p>
          <a:p>
            <a:pPr lvl="0" algn="just"/>
            <a:r>
              <a:rPr lang="ru-RU" sz="2000" dirty="0" smtClean="0"/>
              <a:t>Методы развития ключевых компетенций на уроках математики.</a:t>
            </a:r>
          </a:p>
          <a:p>
            <a:pPr algn="just"/>
            <a:r>
              <a:rPr lang="ru-RU" sz="2000" dirty="0" smtClean="0"/>
              <a:t>Мерзляк А.Г., Полонский В.Б., Якир М.С.  Алгебра: Учебник для 8класса с углубленным изучением математики. – Харьков, «Гимназия», 2009. </a:t>
            </a:r>
          </a:p>
          <a:p>
            <a:pPr algn="just"/>
            <a:r>
              <a:rPr lang="ru-RU" sz="2000" dirty="0" smtClean="0"/>
              <a:t>Мерзляк А.Г., Полонский В.Б., Якир М.С.  Алгебра: Учебник для 9класса с углубленным изучением математики. – Харьков, «Гимназия», 2009. </a:t>
            </a:r>
          </a:p>
          <a:p>
            <a:pPr lvl="0" algn="just"/>
            <a:endParaRPr lang="ru-RU" sz="2000" dirty="0" smtClean="0"/>
          </a:p>
          <a:p>
            <a:pPr lvl="0"/>
            <a:endParaRPr lang="ru-RU" sz="2400" dirty="0" smtClean="0"/>
          </a:p>
        </p:txBody>
      </p:sp>
      <p:pic>
        <p:nvPicPr>
          <p:cNvPr id="7185" name="Picture 17" descr="MCBS011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2" y="0"/>
            <a:ext cx="1982788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Терпение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 труд все перетрут!</a:t>
            </a:r>
          </a:p>
        </p:txBody>
      </p:sp>
      <p:pic>
        <p:nvPicPr>
          <p:cNvPr id="8204" name="Picture 12" descr="MCj02906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188913"/>
            <a:ext cx="1857375" cy="1595437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01" y="1600200"/>
            <a:ext cx="32575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1620959"/>
            <a:ext cx="3181350" cy="448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03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Календарно-тематическое </a:t>
            </a:r>
            <a:br>
              <a:rPr lang="ru-RU" sz="3200" dirty="0" smtClean="0"/>
            </a:br>
            <a:r>
              <a:rPr lang="ru-RU" sz="3200" dirty="0" smtClean="0"/>
              <a:t>планирование по алгебре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включает в себя два раздела: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/>
              <a:t>пояснительную записку</a:t>
            </a:r>
            <a:r>
              <a:rPr lang="ru-RU" dirty="0" smtClean="0"/>
              <a:t>, в которой оговорены  основные функции </a:t>
            </a:r>
            <a:r>
              <a:rPr lang="ru-RU" dirty="0" smtClean="0"/>
              <a:t>планирования, </a:t>
            </a:r>
            <a:r>
              <a:rPr lang="ru-RU" dirty="0" smtClean="0"/>
              <a:t>основные цели обучения математике (общеучебные и общепредметные), задачи, программное обеспечение для учащихся и учителя, требования к математической подготовке выпускников основной школы</a:t>
            </a:r>
          </a:p>
          <a:p>
            <a:pPr algn="just"/>
            <a:r>
              <a:rPr lang="ru-RU" b="1" i="1" dirty="0" smtClean="0"/>
              <a:t>тематическое поурочное планирование</a:t>
            </a:r>
            <a:r>
              <a:rPr lang="ru-RU" dirty="0" smtClean="0"/>
              <a:t> </a:t>
            </a:r>
            <a:r>
              <a:rPr lang="ru-RU" dirty="0" smtClean="0"/>
              <a:t>с учетом формирования учебно-познавательной и информационно-коммуникативной компетенций.</a:t>
            </a:r>
          </a:p>
          <a:p>
            <a:endParaRPr lang="ru-RU" dirty="0"/>
          </a:p>
        </p:txBody>
      </p:sp>
      <p:pic>
        <p:nvPicPr>
          <p:cNvPr id="4" name="Picture 2" descr="C:\Users\мама\Documents\картинк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8304" y="188640"/>
            <a:ext cx="1175420" cy="145878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1005</TotalTime>
  <Words>566</Words>
  <Application>Microsoft Office PowerPoint</Application>
  <PresentationFormat>Экран (4:3)</PresentationFormat>
  <Paragraphs>79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Из опыта работы</vt:lpstr>
      <vt:lpstr>Срок реализации: с 2010/2011 учебного года по 2015/2016 учебный год</vt:lpstr>
      <vt:lpstr>Цель профессионального развития:</vt:lpstr>
      <vt:lpstr>Задачи:</vt:lpstr>
      <vt:lpstr>Предполагаемый результат</vt:lpstr>
      <vt:lpstr>Трудоемкость</vt:lpstr>
      <vt:lpstr>Учиться никогда не поздно!  Для составления календарно- тематического планирования изучила:</vt:lpstr>
      <vt:lpstr>Терпение и труд все перетрут!</vt:lpstr>
      <vt:lpstr> Календарно-тематическое  планирование по алгебре  включает в себя два раздела:  </vt:lpstr>
      <vt:lpstr>Слайд 10</vt:lpstr>
      <vt:lpstr>Комплект учебно – методических материалов по алгебре для учащихся 9 класса</vt:lpstr>
      <vt:lpstr>Слайд 12</vt:lpstr>
      <vt:lpstr>Слайд 13</vt:lpstr>
      <vt:lpstr>Слайд 14</vt:lpstr>
      <vt:lpstr>Контрольно измерительные материалы по алгебре для  9 класса</vt:lpstr>
      <vt:lpstr>Слайд 16</vt:lpstr>
      <vt:lpstr>Слайд 17</vt:lpstr>
      <vt:lpstr>Для классов с углубленным изучением математики не всегда можно найти необходимый дидактический материал для проведения контрольных работ, поэтому я составляю его сама </vt:lpstr>
      <vt:lpstr> Гореть самой, зажечь других!</vt:lpstr>
      <vt:lpstr>Слайд 20</vt:lpstr>
      <vt:lpstr>Уровни математической  компетенции учащихся 9Б класса</vt:lpstr>
      <vt:lpstr>Слайд 22</vt:lpstr>
      <vt:lpstr>Свои материалы размещаю на сайтах в интернете:</vt:lpstr>
      <vt:lpstr>Учитель многогранен, его педагогическое мастерство может расти до бесконечности…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Мастер-класс.</dc:title>
  <dc:creator>Катёна</dc:creator>
  <cp:lastModifiedBy>мама</cp:lastModifiedBy>
  <cp:revision>118</cp:revision>
  <dcterms:created xsi:type="dcterms:W3CDTF">2008-11-09T14:31:56Z</dcterms:created>
  <dcterms:modified xsi:type="dcterms:W3CDTF">2013-01-20T19:16:26Z</dcterms:modified>
</cp:coreProperties>
</file>